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89" d="100"/>
          <a:sy n="89" d="100"/>
        </p:scale>
        <p:origin x="-1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636D64-4C83-1D48-9609-73BC5283EFA8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791A0-4303-5248-897A-A8922DCEE7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264FFA-CF1E-4E67-91FE-58166547028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91A0-4303-5248-897A-A8922DCEE79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A0A5F-240E-4A13-85E2-5E902AF146C7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A45C3-3550-BE41-983B-25203766F2C5}" type="datetimeFigureOut">
              <a:rPr lang="en-US" smtClean="0"/>
              <a:pPr/>
              <a:t>8/30/2010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2A81C-0779-3948-889C-0DEABB229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8229600" cy="5867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Oh, say can you see by the dawn's early light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What so proudly we hailed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 at the twilight's last gleaming?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Whose broad stripes and bright stars 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thru the perilous fight,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ramparts we watched were so gallantly streaming?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And the rocket's red glare, the bombs bursting in air,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Gave proof through the night that our flag was still there.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Oh, say does that star-spangled banner yet wave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land of the free and the home of the brave?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81000"/>
            <a:ext cx="8153400" cy="59296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On the shore, dimly seen through the mists of </a:t>
            </a:r>
            <a:r>
              <a:rPr lang="en-US" sz="2800" b="1" dirty="0" smtClean="0">
                <a:solidFill>
                  <a:schemeClr val="bg1"/>
                </a:solidFill>
              </a:rPr>
              <a:t>the deep</a:t>
            </a:r>
            <a:r>
              <a:rPr lang="en-US" sz="2800" b="1" dirty="0" smtClean="0">
                <a:solidFill>
                  <a:schemeClr val="bg1"/>
                </a:solidFill>
              </a:rPr>
              <a:t>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Where the foe's haughty host in dread silence reposes,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What is that which the breeze, o'er the towering steep,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As it fitfully blows, half conceals, half discloses?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Now it catches the gleam of the morning's first beam,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In full glory reflected now shines in the stream: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'</a:t>
            </a:r>
            <a:r>
              <a:rPr lang="en-US" sz="2800" b="1" dirty="0" err="1" smtClean="0">
                <a:solidFill>
                  <a:schemeClr val="bg1"/>
                </a:solidFill>
              </a:rPr>
              <a:t>Tis</a:t>
            </a:r>
            <a:r>
              <a:rPr lang="en-US" sz="2800" b="1" dirty="0" smtClean="0">
                <a:solidFill>
                  <a:schemeClr val="bg1"/>
                </a:solidFill>
              </a:rPr>
              <a:t> the star-spangled banner! Oh long may it wave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land of the free and the home of the brave!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67099"/>
            <a:ext cx="7848600" cy="59436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And where is that band who so </a:t>
            </a:r>
            <a:r>
              <a:rPr lang="en-US" sz="2800" b="1" dirty="0" err="1" smtClean="0">
                <a:solidFill>
                  <a:schemeClr val="bg1"/>
                </a:solidFill>
              </a:rPr>
              <a:t>vauntingly</a:t>
            </a:r>
            <a:r>
              <a:rPr lang="en-US" sz="2800" b="1" dirty="0" smtClean="0">
                <a:solidFill>
                  <a:schemeClr val="bg1"/>
                </a:solidFill>
              </a:rPr>
              <a:t> swore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That the havoc of war and the battle's confusion,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 home and a country should leave us no more!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Their blood has washed out their foul footsteps' pollution.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No refuge could save the hireling and slave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From the terror of flight, or the gloom of the grave: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And the star-spangled banner in triumph doth wave</a:t>
            </a:r>
          </a:p>
          <a:p>
            <a:pPr>
              <a:buNone/>
            </a:pPr>
            <a:r>
              <a:rPr lang="en-US" sz="2800" b="1" dirty="0" smtClean="0">
                <a:solidFill>
                  <a:schemeClr val="bg1"/>
                </a:solidFill>
              </a:rPr>
              <a:t>O'er the land of the free and the home of the brave!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3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7924800" cy="57451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Oh! thus be it ever, when freemen shall stand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Between their loved home and the war's desolation!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Blest with victory and peace, may the </a:t>
            </a:r>
            <a:r>
              <a:rPr lang="en-US" b="1" dirty="0" err="1" smtClean="0">
                <a:solidFill>
                  <a:schemeClr val="bg1"/>
                </a:solidFill>
              </a:rPr>
              <a:t>heav'n</a:t>
            </a:r>
            <a:r>
              <a:rPr lang="en-US" b="1" dirty="0" smtClean="0">
                <a:solidFill>
                  <a:schemeClr val="bg1"/>
                </a:solidFill>
              </a:rPr>
              <a:t> rescued land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Praise the Power that hath made and preserved us a nation.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Then conquer we must, when our cause it is just,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And this be our motto: "In God is our trust.”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And the star-spangled banner in triumph shall wave</a:t>
            </a:r>
          </a:p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</a:rPr>
              <a:t>O'er the land of the free and the home of the brave!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6310699"/>
            <a:ext cx="7315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The Star Spangled Banner  Verse 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t mckinley 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7800" y="-304800"/>
            <a:ext cx="6650236" cy="8866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t mckinley 2 kids w flag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381000"/>
            <a:ext cx="9214908" cy="69111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lexington gree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90600" y="-609600"/>
            <a:ext cx="6858000" cy="9144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lood stain on pew closer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296400" cy="69723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lood stain on pew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0" y="-1500982"/>
            <a:ext cx="6269236" cy="8358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ireworks 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firework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-152400"/>
            <a:ext cx="9926108" cy="74445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onmouth battlefield MA plaqu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21709" y="0"/>
            <a:ext cx="9265709" cy="69492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monmouth battlefield fiel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ennant puritan church, monmouth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362200" y="2381"/>
            <a:ext cx="5105400" cy="68072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aym_Salomon_stamp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9958" y="381000"/>
            <a:ext cx="9233958" cy="59282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488px-Haym_Solomo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47800" y="0"/>
            <a:ext cx="6445505" cy="792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George Whitefield</a:t>
            </a:r>
            <a:endParaRPr lang="en-US" dirty="0"/>
          </a:p>
        </p:txBody>
      </p:sp>
      <p:pic>
        <p:nvPicPr>
          <p:cNvPr id="4" name="Picture 3" descr="george whitefield.jpg"/>
          <p:cNvPicPr>
            <a:picLocks noChangeAspect="1"/>
          </p:cNvPicPr>
          <p:nvPr/>
        </p:nvPicPr>
        <p:blipFill>
          <a:blip r:embed="rId3" cstate="print"/>
          <a:srcRect l="39935" t="24444" r="11176" b="27778"/>
          <a:stretch>
            <a:fillRect/>
          </a:stretch>
        </p:blipFill>
        <p:spPr>
          <a:xfrm>
            <a:off x="1981200" y="132230"/>
            <a:ext cx="5257800" cy="66495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Phillis</a:t>
            </a:r>
            <a:r>
              <a:rPr lang="en-US" dirty="0" smtClean="0"/>
              <a:t> Wheatley</a:t>
            </a:r>
            <a:endParaRPr lang="en-US" dirty="0"/>
          </a:p>
        </p:txBody>
      </p:sp>
      <p:pic>
        <p:nvPicPr>
          <p:cNvPr id="4" name="Picture 3" descr="Phillis-Wheatley-color1-sma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214614"/>
            <a:ext cx="4800600" cy="653246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858962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On the Death of Rev. George Whitefield</a:t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2400" i="1" dirty="0" smtClean="0">
                <a:solidFill>
                  <a:schemeClr val="bg1"/>
                </a:solidFill>
              </a:rPr>
              <a:t>by </a:t>
            </a:r>
            <a:r>
              <a:rPr lang="en-US" sz="2400" i="1" dirty="0" err="1" smtClean="0">
                <a:solidFill>
                  <a:schemeClr val="bg1"/>
                </a:solidFill>
              </a:rPr>
              <a:t>Phillis</a:t>
            </a:r>
            <a:r>
              <a:rPr lang="en-US" sz="2400" i="1" dirty="0" smtClean="0">
                <a:solidFill>
                  <a:schemeClr val="bg1"/>
                </a:solidFill>
              </a:rPr>
              <a:t> Wheatley</a:t>
            </a:r>
            <a:endParaRPr lang="en-US" sz="2400" i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8077200" cy="5181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en-US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sz="4000" dirty="0" smtClean="0">
                <a:solidFill>
                  <a:schemeClr val="bg1"/>
                </a:solidFill>
              </a:rPr>
              <a:t>HAIL</a:t>
            </a:r>
            <a:r>
              <a:rPr lang="en-US" sz="4000" dirty="0">
                <a:solidFill>
                  <a:schemeClr val="bg1"/>
                </a:solidFill>
              </a:rPr>
              <a:t>, happy saint, on </a:t>
            </a:r>
            <a:r>
              <a:rPr lang="en-US" sz="4000" dirty="0" err="1">
                <a:solidFill>
                  <a:schemeClr val="bg1"/>
                </a:solidFill>
              </a:rPr>
              <a:t>thine</a:t>
            </a:r>
            <a:r>
              <a:rPr lang="en-US" sz="4000" dirty="0">
                <a:solidFill>
                  <a:schemeClr val="bg1"/>
                </a:solidFill>
              </a:rPr>
              <a:t> immortal throne,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Possest</a:t>
            </a:r>
            <a:r>
              <a:rPr lang="en-US" sz="4000" dirty="0">
                <a:solidFill>
                  <a:schemeClr val="bg1"/>
                </a:solidFill>
              </a:rPr>
              <a:t> of glory, life, and bliss unknown;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We hear no more the music of thy tongue,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Thy wonted </a:t>
            </a:r>
            <a:r>
              <a:rPr lang="en-US" sz="4000" dirty="0" err="1">
                <a:solidFill>
                  <a:schemeClr val="bg1"/>
                </a:solidFill>
              </a:rPr>
              <a:t>auditories</a:t>
            </a:r>
            <a:r>
              <a:rPr lang="en-US" sz="4000" dirty="0">
                <a:solidFill>
                  <a:schemeClr val="bg1"/>
                </a:solidFill>
              </a:rPr>
              <a:t> cease to throng.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Thy sermons in </a:t>
            </a:r>
            <a:r>
              <a:rPr lang="en-US" sz="4000" dirty="0" err="1">
                <a:solidFill>
                  <a:schemeClr val="bg1"/>
                </a:solidFill>
              </a:rPr>
              <a:t>unequall'd</a:t>
            </a:r>
            <a:r>
              <a:rPr lang="en-US" sz="4000" dirty="0">
                <a:solidFill>
                  <a:schemeClr val="bg1"/>
                </a:solidFill>
              </a:rPr>
              <a:t> accents </a:t>
            </a:r>
            <a:r>
              <a:rPr lang="en-US" sz="4000" dirty="0" err="1">
                <a:solidFill>
                  <a:schemeClr val="bg1"/>
                </a:solidFill>
              </a:rPr>
              <a:t>flow'd</a:t>
            </a:r>
            <a:r>
              <a:rPr lang="en-US" sz="4000" dirty="0">
                <a:solidFill>
                  <a:schemeClr val="bg1"/>
                </a:solidFill>
              </a:rPr>
              <a:t>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And </a:t>
            </a:r>
            <a:r>
              <a:rPr lang="en-US" sz="4000" dirty="0" err="1">
                <a:solidFill>
                  <a:schemeClr val="bg1"/>
                </a:solidFill>
              </a:rPr>
              <a:t>ev'ry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500" dirty="0">
                <a:solidFill>
                  <a:schemeClr val="bg1"/>
                </a:solidFill>
              </a:rPr>
              <a:t>bosom</a:t>
            </a:r>
            <a:r>
              <a:rPr lang="en-US" sz="4000" dirty="0">
                <a:solidFill>
                  <a:schemeClr val="bg1"/>
                </a:solidFill>
              </a:rPr>
              <a:t> with devotion </a:t>
            </a:r>
            <a:r>
              <a:rPr lang="en-US" sz="4000" dirty="0" err="1">
                <a:solidFill>
                  <a:schemeClr val="bg1"/>
                </a:solidFill>
              </a:rPr>
              <a:t>glow'd</a:t>
            </a:r>
            <a:r>
              <a:rPr lang="en-US" sz="4000" dirty="0">
                <a:solidFill>
                  <a:schemeClr val="bg1"/>
                </a:solidFill>
              </a:rPr>
              <a:t>;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Thou didst in strains of eloquence </a:t>
            </a:r>
            <a:r>
              <a:rPr lang="en-US" sz="4000" dirty="0" err="1">
                <a:solidFill>
                  <a:schemeClr val="bg1"/>
                </a:solidFill>
              </a:rPr>
              <a:t>refin'd</a:t>
            </a:r>
            <a:r>
              <a:rPr lang="en-US" sz="4000" dirty="0">
                <a:solidFill>
                  <a:schemeClr val="bg1"/>
                </a:solidFill>
              </a:rPr>
              <a:t/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Inflame the heart, and captivate the mind.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Unhappy we the setting sun deplore,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So glorious once, but ah! it shines no more.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Behold the prophet in his </a:t>
            </a:r>
            <a:r>
              <a:rPr lang="en-US" sz="4000" dirty="0" err="1">
                <a:solidFill>
                  <a:schemeClr val="bg1"/>
                </a:solidFill>
              </a:rPr>
              <a:t>tow'ring</a:t>
            </a:r>
            <a:r>
              <a:rPr lang="en-US" sz="4000" dirty="0">
                <a:solidFill>
                  <a:schemeClr val="bg1"/>
                </a:solidFill>
              </a:rPr>
              <a:t> flight!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He leaves the earth for </a:t>
            </a:r>
            <a:r>
              <a:rPr lang="en-US" sz="4000" dirty="0" err="1">
                <a:solidFill>
                  <a:schemeClr val="bg1"/>
                </a:solidFill>
              </a:rPr>
              <a:t>heav'n's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unmeasur'd</a:t>
            </a:r>
            <a:r>
              <a:rPr lang="en-US" sz="4000" dirty="0">
                <a:solidFill>
                  <a:schemeClr val="bg1"/>
                </a:solidFill>
              </a:rPr>
              <a:t> height,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And worlds unknown receive him from our sight.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There Whitefield wings with rapid course his way,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And sails to Zion through vast seas of day</a:t>
            </a:r>
            <a:r>
              <a:rPr lang="en-US" sz="4000" dirty="0" smtClean="0">
                <a:solidFill>
                  <a:schemeClr val="bg1"/>
                </a:solidFill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"/>
            <a:ext cx="8001000" cy="64008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sz="3000" dirty="0">
                <a:solidFill>
                  <a:schemeClr val="bg1"/>
                </a:solidFill>
              </a:rPr>
              <a:t>Thy </a:t>
            </a:r>
            <a:r>
              <a:rPr lang="en-US" sz="3000" dirty="0" err="1">
                <a:solidFill>
                  <a:schemeClr val="bg1"/>
                </a:solidFill>
              </a:rPr>
              <a:t>pray'rs</a:t>
            </a:r>
            <a:r>
              <a:rPr lang="en-US" sz="3000" dirty="0">
                <a:solidFill>
                  <a:schemeClr val="bg1"/>
                </a:solidFill>
              </a:rPr>
              <a:t>, great saint, and </a:t>
            </a:r>
            <a:r>
              <a:rPr lang="en-US" sz="3000" dirty="0" err="1">
                <a:solidFill>
                  <a:schemeClr val="bg1"/>
                </a:solidFill>
              </a:rPr>
              <a:t>thine</a:t>
            </a:r>
            <a:r>
              <a:rPr lang="en-US" sz="3000" dirty="0">
                <a:solidFill>
                  <a:schemeClr val="bg1"/>
                </a:solidFill>
              </a:rPr>
              <a:t> incessant cries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Have </a:t>
            </a:r>
            <a:r>
              <a:rPr lang="en-US" sz="3000" dirty="0" err="1">
                <a:solidFill>
                  <a:schemeClr val="bg1"/>
                </a:solidFill>
              </a:rPr>
              <a:t>pierc'd</a:t>
            </a:r>
            <a:r>
              <a:rPr lang="en-US" sz="3000" dirty="0">
                <a:solidFill>
                  <a:schemeClr val="bg1"/>
                </a:solidFill>
              </a:rPr>
              <a:t> the bosom of thy native skies.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Thou moon hast seen, and all the stars of light,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How he has wrestled with his God by night.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</a:t>
            </a:r>
            <a:r>
              <a:rPr lang="en-US" sz="3000" dirty="0" err="1">
                <a:solidFill>
                  <a:schemeClr val="bg1"/>
                </a:solidFill>
              </a:rPr>
              <a:t>pray'd</a:t>
            </a:r>
            <a:r>
              <a:rPr lang="en-US" sz="3000" dirty="0">
                <a:solidFill>
                  <a:schemeClr val="bg1"/>
                </a:solidFill>
              </a:rPr>
              <a:t> that grace in </a:t>
            </a:r>
            <a:r>
              <a:rPr lang="en-US" sz="3000" dirty="0" err="1">
                <a:solidFill>
                  <a:schemeClr val="bg1"/>
                </a:solidFill>
              </a:rPr>
              <a:t>ev'ry</a:t>
            </a:r>
            <a:r>
              <a:rPr lang="en-US" sz="3000" dirty="0">
                <a:solidFill>
                  <a:schemeClr val="bg1"/>
                </a:solidFill>
              </a:rPr>
              <a:t> heart might dwell,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</a:t>
            </a:r>
            <a:r>
              <a:rPr lang="en-US" sz="3000" dirty="0" err="1">
                <a:solidFill>
                  <a:schemeClr val="bg1"/>
                </a:solidFill>
              </a:rPr>
              <a:t>long'd</a:t>
            </a:r>
            <a:r>
              <a:rPr lang="en-US" sz="3000" dirty="0">
                <a:solidFill>
                  <a:schemeClr val="bg1"/>
                </a:solidFill>
              </a:rPr>
              <a:t> to see America </a:t>
            </a:r>
            <a:r>
              <a:rPr lang="en-US" sz="3000" dirty="0" err="1">
                <a:solidFill>
                  <a:schemeClr val="bg1"/>
                </a:solidFill>
              </a:rPr>
              <a:t>excell</a:t>
            </a:r>
            <a:r>
              <a:rPr lang="en-US" sz="3000" dirty="0">
                <a:solidFill>
                  <a:schemeClr val="bg1"/>
                </a:solidFill>
              </a:rPr>
              <a:t>;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</a:t>
            </a:r>
            <a:r>
              <a:rPr lang="en-US" sz="3000" dirty="0" err="1">
                <a:solidFill>
                  <a:schemeClr val="bg1"/>
                </a:solidFill>
              </a:rPr>
              <a:t>charg'd</a:t>
            </a:r>
            <a:r>
              <a:rPr lang="en-US" sz="3000" dirty="0">
                <a:solidFill>
                  <a:schemeClr val="bg1"/>
                </a:solidFill>
              </a:rPr>
              <a:t> its youth that </a:t>
            </a:r>
            <a:r>
              <a:rPr lang="en-US" sz="3000" dirty="0" err="1">
                <a:solidFill>
                  <a:schemeClr val="bg1"/>
                </a:solidFill>
              </a:rPr>
              <a:t>ev'ry</a:t>
            </a:r>
            <a:r>
              <a:rPr lang="en-US" sz="3000" dirty="0">
                <a:solidFill>
                  <a:schemeClr val="bg1"/>
                </a:solidFill>
              </a:rPr>
              <a:t> grace divine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Should with full </a:t>
            </a:r>
            <a:r>
              <a:rPr lang="en-US" sz="3000" dirty="0" err="1">
                <a:solidFill>
                  <a:schemeClr val="bg1"/>
                </a:solidFill>
              </a:rPr>
              <a:t>lustre</a:t>
            </a:r>
            <a:r>
              <a:rPr lang="en-US" sz="3000" dirty="0">
                <a:solidFill>
                  <a:schemeClr val="bg1"/>
                </a:solidFill>
              </a:rPr>
              <a:t> in their conduct shine;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That </a:t>
            </a:r>
            <a:r>
              <a:rPr lang="en-US" sz="3000" dirty="0" err="1">
                <a:solidFill>
                  <a:schemeClr val="bg1"/>
                </a:solidFill>
              </a:rPr>
              <a:t>Saviour</a:t>
            </a:r>
            <a:r>
              <a:rPr lang="en-US" sz="3000" dirty="0">
                <a:solidFill>
                  <a:schemeClr val="bg1"/>
                </a:solidFill>
              </a:rPr>
              <a:t>, which his soul did first receive,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The greatest gift that </a:t>
            </a:r>
            <a:r>
              <a:rPr lang="en-US" sz="3000" dirty="0" err="1">
                <a:solidFill>
                  <a:schemeClr val="bg1"/>
                </a:solidFill>
              </a:rPr>
              <a:t>ev'n</a:t>
            </a:r>
            <a:r>
              <a:rPr lang="en-US" sz="3000" dirty="0">
                <a:solidFill>
                  <a:schemeClr val="bg1"/>
                </a:solidFill>
              </a:rPr>
              <a:t> a God can give,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He freely </a:t>
            </a:r>
            <a:r>
              <a:rPr lang="en-US" sz="3000" dirty="0" err="1">
                <a:solidFill>
                  <a:schemeClr val="bg1"/>
                </a:solidFill>
              </a:rPr>
              <a:t>offer'd</a:t>
            </a:r>
            <a:r>
              <a:rPr lang="en-US" sz="3000" dirty="0">
                <a:solidFill>
                  <a:schemeClr val="bg1"/>
                </a:solidFill>
              </a:rPr>
              <a:t> to the </a:t>
            </a:r>
            <a:r>
              <a:rPr lang="en-US" sz="3000" dirty="0" err="1">
                <a:solidFill>
                  <a:schemeClr val="bg1"/>
                </a:solidFill>
              </a:rPr>
              <a:t>num'rous</a:t>
            </a:r>
            <a:r>
              <a:rPr lang="en-US" sz="3000" dirty="0">
                <a:solidFill>
                  <a:schemeClr val="bg1"/>
                </a:solidFill>
              </a:rPr>
              <a:t> throng,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That on his lips with </a:t>
            </a:r>
            <a:r>
              <a:rPr lang="en-US" sz="3000" dirty="0" err="1">
                <a:solidFill>
                  <a:schemeClr val="bg1"/>
                </a:solidFill>
              </a:rPr>
              <a:t>list'ning</a:t>
            </a:r>
            <a:r>
              <a:rPr lang="en-US" sz="3000" dirty="0">
                <a:solidFill>
                  <a:schemeClr val="bg1"/>
                </a:solidFill>
              </a:rPr>
              <a:t> pleasure hung.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"Take him, ye wretched, for your only good,</a:t>
            </a:r>
            <a:br>
              <a:rPr lang="en-US" sz="3000" dirty="0">
                <a:solidFill>
                  <a:schemeClr val="bg1"/>
                </a:solidFill>
              </a:rPr>
            </a:br>
            <a:r>
              <a:rPr lang="en-US" sz="3000" dirty="0">
                <a:solidFill>
                  <a:schemeClr val="bg1"/>
                </a:solidFill>
              </a:rPr>
              <a:t>"Take him ye starving sinners, for your food</a:t>
            </a:r>
            <a:r>
              <a:rPr lang="en-US" sz="3000" dirty="0" smtClean="0">
                <a:solidFill>
                  <a:schemeClr val="bg1"/>
                </a:solidFill>
              </a:rPr>
              <a:t>;</a:t>
            </a:r>
          </a:p>
          <a:p>
            <a:pPr>
              <a:buNone/>
            </a:pPr>
            <a:r>
              <a:rPr lang="en-US" sz="3000" dirty="0" smtClean="0">
                <a:solidFill>
                  <a:schemeClr val="bg1"/>
                </a:solidFill>
              </a:rPr>
              <a:t>	"Ye thirsty, come to this life-giving stream,</a:t>
            </a:r>
            <a:br>
              <a:rPr lang="en-US" sz="3000" dirty="0" smtClean="0">
                <a:solidFill>
                  <a:schemeClr val="bg1"/>
                </a:solidFill>
              </a:rPr>
            </a:br>
            <a:r>
              <a:rPr lang="en-US" sz="3000" dirty="0" smtClean="0">
                <a:solidFill>
                  <a:schemeClr val="bg1"/>
                </a:solidFill>
              </a:rPr>
              <a:t>"Ye preachers, take him for your joyful the</a:t>
            </a:r>
            <a:r>
              <a:rPr lang="en-US" sz="2800" dirty="0" smtClean="0">
                <a:solidFill>
                  <a:schemeClr val="bg1"/>
                </a:solidFill>
              </a:rPr>
              <a:t>me</a:t>
            </a:r>
            <a:r>
              <a:rPr lang="en-US" sz="2800" dirty="0" smtClean="0"/>
              <a:t>; </a:t>
            </a:r>
            <a:endParaRPr lang="en-US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81000"/>
            <a:ext cx="7924800" cy="62484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sz="8600" dirty="0" smtClean="0"/>
              <a:t>"</a:t>
            </a:r>
            <a:r>
              <a:rPr lang="en-US" sz="8600" dirty="0">
                <a:solidFill>
                  <a:schemeClr val="bg1"/>
                </a:solidFill>
              </a:rPr>
              <a:t>Take him my dear Americans, he said,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"Be your complaints on his kind bosom laid: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"Take him, ye Africans, he longs for you,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"Impartial </a:t>
            </a:r>
            <a:r>
              <a:rPr lang="en-US" sz="8600" dirty="0" err="1">
                <a:solidFill>
                  <a:schemeClr val="bg1"/>
                </a:solidFill>
              </a:rPr>
              <a:t>Saviour</a:t>
            </a:r>
            <a:r>
              <a:rPr lang="en-US" sz="8600" dirty="0">
                <a:solidFill>
                  <a:schemeClr val="bg1"/>
                </a:solidFill>
              </a:rPr>
              <a:t> is his title due: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</a:t>
            </a:r>
            <a:r>
              <a:rPr lang="en-US" sz="8600" dirty="0" err="1">
                <a:solidFill>
                  <a:schemeClr val="bg1"/>
                </a:solidFill>
              </a:rPr>
              <a:t>Wash'd</a:t>
            </a:r>
            <a:r>
              <a:rPr lang="en-US" sz="8600" dirty="0">
                <a:solidFill>
                  <a:schemeClr val="bg1"/>
                </a:solidFill>
              </a:rPr>
              <a:t> in the fountain of redeeming blood,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"You shall be sons, and kings, and priests to God."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Great Countess,* we Americans revere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Thy name, and mingle in thy grief sincere;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New England deeply feels, the Orphans mourn,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Their more than father will no more return.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But, though arrested by the hand of death,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Whitefield no more exerts his </a:t>
            </a:r>
            <a:r>
              <a:rPr lang="en-US" sz="8600" dirty="0" err="1">
                <a:solidFill>
                  <a:schemeClr val="bg1"/>
                </a:solidFill>
              </a:rPr>
              <a:t>lab'ring</a:t>
            </a:r>
            <a:r>
              <a:rPr lang="en-US" sz="8600" dirty="0">
                <a:solidFill>
                  <a:schemeClr val="bg1"/>
                </a:solidFill>
              </a:rPr>
              <a:t> breath,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Yet let us view him in </a:t>
            </a:r>
            <a:r>
              <a:rPr lang="en-US" sz="8600" dirty="0" err="1">
                <a:solidFill>
                  <a:schemeClr val="bg1"/>
                </a:solidFill>
              </a:rPr>
              <a:t>th</a:t>
            </a:r>
            <a:r>
              <a:rPr lang="en-US" sz="8600" dirty="0">
                <a:solidFill>
                  <a:schemeClr val="bg1"/>
                </a:solidFill>
              </a:rPr>
              <a:t>' eternal skies,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Let </a:t>
            </a:r>
            <a:r>
              <a:rPr lang="en-US" sz="8600" dirty="0" err="1">
                <a:solidFill>
                  <a:schemeClr val="bg1"/>
                </a:solidFill>
              </a:rPr>
              <a:t>ev'ry</a:t>
            </a:r>
            <a:r>
              <a:rPr lang="en-US" sz="8600" dirty="0">
                <a:solidFill>
                  <a:schemeClr val="bg1"/>
                </a:solidFill>
              </a:rPr>
              <a:t> heart to this bright vision rise;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While the tomb safe retains its sacred trust,</a:t>
            </a:r>
            <a:br>
              <a:rPr lang="en-US" sz="8600" dirty="0">
                <a:solidFill>
                  <a:schemeClr val="bg1"/>
                </a:solidFill>
              </a:rPr>
            </a:br>
            <a:r>
              <a:rPr lang="en-US" sz="8600" dirty="0">
                <a:solidFill>
                  <a:schemeClr val="bg1"/>
                </a:solidFill>
              </a:rPr>
              <a:t>Till life divine re-animates his dust</a:t>
            </a:r>
            <a:r>
              <a:rPr lang="en-US" sz="8600" dirty="0" smtClean="0">
                <a:solidFill>
                  <a:schemeClr val="bg1"/>
                </a:solidFill>
              </a:rPr>
              <a:t>.</a:t>
            </a:r>
            <a:endParaRPr lang="en-US" sz="86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*The Countess of Huntingdon, to whom Mr. Whitefield </a:t>
            </a:r>
            <a:r>
              <a:rPr lang="en-US" dirty="0" smtClean="0">
                <a:solidFill>
                  <a:schemeClr val="bg1"/>
                </a:solidFill>
              </a:rPr>
              <a:t>was Chaplain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NYC Prayer </a:t>
            </a:r>
            <a:r>
              <a:rPr lang="en-US" sz="2400" dirty="0" err="1" smtClean="0"/>
              <a:t>Mtg</a:t>
            </a:r>
            <a:r>
              <a:rPr lang="en-US" sz="2400" dirty="0" smtClean="0"/>
              <a:t> book</a:t>
            </a:r>
            <a:endParaRPr lang="en-US" sz="2400" dirty="0"/>
          </a:p>
        </p:txBody>
      </p:sp>
      <p:pic>
        <p:nvPicPr>
          <p:cNvPr id="4" name="Picture 3" descr="NYC py mtg book.jpg"/>
          <p:cNvPicPr>
            <a:picLocks noChangeAspect="1"/>
          </p:cNvPicPr>
          <p:nvPr/>
        </p:nvPicPr>
        <p:blipFill>
          <a:blip r:embed="rId3" cstate="print"/>
          <a:srcRect l="29604" t="2222" r="4681" b="19796"/>
          <a:stretch>
            <a:fillRect/>
          </a:stretch>
        </p:blipFill>
        <p:spPr>
          <a:xfrm>
            <a:off x="2514600" y="152400"/>
            <a:ext cx="4267200" cy="65532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Dutch Church</a:t>
            </a:r>
            <a:endParaRPr lang="en-US" dirty="0"/>
          </a:p>
        </p:txBody>
      </p:sp>
      <p:pic>
        <p:nvPicPr>
          <p:cNvPr id="4" name="Picture 3" descr="Dutch church.jpg"/>
          <p:cNvPicPr>
            <a:picLocks noChangeAspect="1"/>
          </p:cNvPicPr>
          <p:nvPr/>
        </p:nvPicPr>
        <p:blipFill>
          <a:blip r:embed="rId3" cstate="print"/>
          <a:srcRect l="37059" t="12222" r="14052" b="36055"/>
          <a:stretch>
            <a:fillRect/>
          </a:stretch>
        </p:blipFill>
        <p:spPr>
          <a:xfrm>
            <a:off x="2362200" y="228600"/>
            <a:ext cx="4619472" cy="632460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Pg 19 Map</a:t>
            </a:r>
            <a:endParaRPr lang="en-US" dirty="0"/>
          </a:p>
        </p:txBody>
      </p:sp>
      <p:pic>
        <p:nvPicPr>
          <p:cNvPr id="5" name="Picture 4" descr="pg 19 map.jpg"/>
          <p:cNvPicPr>
            <a:picLocks noChangeAspect="1"/>
          </p:cNvPicPr>
          <p:nvPr/>
        </p:nvPicPr>
        <p:blipFill>
          <a:blip r:embed="rId3"/>
          <a:srcRect l="35621" t="2222" r="6863" b="55556"/>
          <a:stretch>
            <a:fillRect/>
          </a:stretch>
        </p:blipFill>
        <p:spPr>
          <a:xfrm>
            <a:off x="1066800" y="95250"/>
            <a:ext cx="6934200" cy="658749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30 Jeremiah </a:t>
            </a:r>
            <a:r>
              <a:rPr lang="en-US" sz="2400" dirty="0" err="1" smtClean="0"/>
              <a:t>Lanphier</a:t>
            </a:r>
            <a:endParaRPr lang="en-US" sz="2400" dirty="0"/>
          </a:p>
        </p:txBody>
      </p:sp>
      <p:pic>
        <p:nvPicPr>
          <p:cNvPr id="4" name="Picture 3" descr="jeremiah lanphier.jpg"/>
          <p:cNvPicPr>
            <a:picLocks noChangeAspect="1"/>
          </p:cNvPicPr>
          <p:nvPr/>
        </p:nvPicPr>
        <p:blipFill>
          <a:blip r:embed="rId3"/>
          <a:srcRect l="41373" t="12222" r="29869" b="54445"/>
          <a:stretch>
            <a:fillRect/>
          </a:stretch>
        </p:blipFill>
        <p:spPr>
          <a:xfrm>
            <a:off x="2514600" y="381000"/>
            <a:ext cx="40386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35 Prayer </a:t>
            </a:r>
            <a:r>
              <a:rPr lang="en-US" sz="2400" dirty="0" err="1" smtClean="0"/>
              <a:t>mtg</a:t>
            </a:r>
            <a:r>
              <a:rPr lang="en-US" sz="2400" dirty="0" smtClean="0"/>
              <a:t> sign</a:t>
            </a:r>
            <a:endParaRPr lang="en-US" sz="2400" dirty="0"/>
          </a:p>
        </p:txBody>
      </p:sp>
      <p:pic>
        <p:nvPicPr>
          <p:cNvPr id="5" name="Picture 4" descr="Prayer mtg sign.jpg"/>
          <p:cNvPicPr>
            <a:picLocks noChangeAspect="1"/>
          </p:cNvPicPr>
          <p:nvPr/>
        </p:nvPicPr>
        <p:blipFill>
          <a:blip r:embed="rId3"/>
          <a:srcRect l="68693" t="26066" r="9397" b="53334"/>
          <a:stretch>
            <a:fillRect/>
          </a:stretch>
        </p:blipFill>
        <p:spPr>
          <a:xfrm>
            <a:off x="1981200" y="457200"/>
            <a:ext cx="45720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Pg 36 How Often Shall I Pray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124200" y="838200"/>
            <a:ext cx="2834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Pg 36 How Often Shall I Pray</a:t>
            </a:r>
            <a:endParaRPr lang="en-US" dirty="0"/>
          </a:p>
        </p:txBody>
      </p:sp>
      <p:pic>
        <p:nvPicPr>
          <p:cNvPr id="4" name="Picture 3" descr="pg 36 how often pray.jpg"/>
          <p:cNvPicPr>
            <a:picLocks noChangeAspect="1"/>
          </p:cNvPicPr>
          <p:nvPr/>
        </p:nvPicPr>
        <p:blipFill>
          <a:blip r:embed="rId3" cstate="print"/>
          <a:srcRect l="34183" t="4444" r="14052" b="26667"/>
          <a:stretch>
            <a:fillRect/>
          </a:stretch>
        </p:blipFill>
        <p:spPr>
          <a:xfrm>
            <a:off x="2667000" y="198967"/>
            <a:ext cx="3733800" cy="643043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George Muller book</a:t>
            </a:r>
            <a:endParaRPr lang="en-US" sz="2400" dirty="0"/>
          </a:p>
        </p:txBody>
      </p:sp>
      <p:pic>
        <p:nvPicPr>
          <p:cNvPr id="4" name="Picture 3" descr="george muller book.jpg"/>
          <p:cNvPicPr>
            <a:picLocks noChangeAspect="1"/>
          </p:cNvPicPr>
          <p:nvPr/>
        </p:nvPicPr>
        <p:blipFill>
          <a:blip r:embed="rId3" cstate="print"/>
          <a:srcRect l="10474" t="4444" r="8756" b="11111"/>
          <a:stretch>
            <a:fillRect/>
          </a:stretch>
        </p:blipFill>
        <p:spPr>
          <a:xfrm>
            <a:off x="2667000" y="609600"/>
            <a:ext cx="3581400" cy="57912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Continental Bank Note</a:t>
            </a:r>
            <a:endParaRPr lang="en-US" dirty="0"/>
          </a:p>
        </p:txBody>
      </p:sp>
      <p:pic>
        <p:nvPicPr>
          <p:cNvPr id="4" name="Picture 3" descr="CC-60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33400"/>
            <a:ext cx="7346551" cy="5638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Continental Bank Note $7 1777</a:t>
            </a:r>
            <a:endParaRPr lang="en-US" sz="2400" dirty="0"/>
          </a:p>
        </p:txBody>
      </p:sp>
      <p:pic>
        <p:nvPicPr>
          <p:cNvPr id="5" name="Picture 4" descr="CC-60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293222" y="916577"/>
            <a:ext cx="6481354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>Continental Bank Note 2/3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5" name="Picture 4" descr="si_ci_cont_02_l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152400"/>
            <a:ext cx="5181600" cy="653077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469</Words>
  <Application>Microsoft Office PowerPoint</Application>
  <PresentationFormat>On-screen Show (4:3)</PresentationFormat>
  <Paragraphs>93</Paragraphs>
  <Slides>33</Slides>
  <Notes>33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George Whitefield</vt:lpstr>
      <vt:lpstr>Phillis Wheatley</vt:lpstr>
      <vt:lpstr>On the Death of Rev. George Whitefield  by Phillis Wheatley</vt:lpstr>
      <vt:lpstr>Slide 21</vt:lpstr>
      <vt:lpstr>Slide 22</vt:lpstr>
      <vt:lpstr>NYC Prayer Mtg book</vt:lpstr>
      <vt:lpstr>Dutch Church</vt:lpstr>
      <vt:lpstr>Pg 19 Map</vt:lpstr>
      <vt:lpstr>Pg 30 Jeremiah Lanphier</vt:lpstr>
      <vt:lpstr>Pg 35 Prayer mtg sign</vt:lpstr>
      <vt:lpstr>Pg 36 How Often Shall I Pray</vt:lpstr>
      <vt:lpstr>George Muller book</vt:lpstr>
      <vt:lpstr>Continental Bank Note</vt:lpstr>
      <vt:lpstr>Continental Bank Note $7 1777</vt:lpstr>
      <vt:lpstr>Continental Bank Note 2/3 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Randy Lofland</dc:creator>
  <cp:lastModifiedBy>Sue Lofland</cp:lastModifiedBy>
  <cp:revision>5</cp:revision>
  <dcterms:created xsi:type="dcterms:W3CDTF">2010-08-12T01:37:22Z</dcterms:created>
  <dcterms:modified xsi:type="dcterms:W3CDTF">2010-08-30T21:22:57Z</dcterms:modified>
</cp:coreProperties>
</file>