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0"/>
  </p:notesMasterIdLst>
  <p:handoutMasterIdLst>
    <p:handoutMasterId r:id="rId91"/>
  </p:handoutMasterIdLst>
  <p:sldIdLst>
    <p:sldId id="259" r:id="rId2"/>
    <p:sldId id="323" r:id="rId3"/>
    <p:sldId id="266" r:id="rId4"/>
    <p:sldId id="267" r:id="rId5"/>
    <p:sldId id="269" r:id="rId6"/>
    <p:sldId id="278" r:id="rId7"/>
    <p:sldId id="272" r:id="rId8"/>
    <p:sldId id="268" r:id="rId9"/>
    <p:sldId id="270" r:id="rId10"/>
    <p:sldId id="273" r:id="rId11"/>
    <p:sldId id="265" r:id="rId12"/>
    <p:sldId id="261" r:id="rId13"/>
    <p:sldId id="300" r:id="rId14"/>
    <p:sldId id="271" r:id="rId15"/>
    <p:sldId id="262" r:id="rId16"/>
    <p:sldId id="263" r:id="rId17"/>
    <p:sldId id="264" r:id="rId18"/>
    <p:sldId id="260" r:id="rId19"/>
    <p:sldId id="257" r:id="rId20"/>
    <p:sldId id="258" r:id="rId21"/>
    <p:sldId id="256" r:id="rId22"/>
    <p:sldId id="279" r:id="rId23"/>
    <p:sldId id="280" r:id="rId24"/>
    <p:sldId id="276" r:id="rId25"/>
    <p:sldId id="277" r:id="rId26"/>
    <p:sldId id="326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2" r:id="rId35"/>
    <p:sldId id="296" r:id="rId36"/>
    <p:sldId id="297" r:id="rId37"/>
    <p:sldId id="298" r:id="rId38"/>
    <p:sldId id="299" r:id="rId39"/>
    <p:sldId id="291" r:id="rId40"/>
    <p:sldId id="290" r:id="rId41"/>
    <p:sldId id="293" r:id="rId42"/>
    <p:sldId id="294" r:id="rId43"/>
    <p:sldId id="288" r:id="rId44"/>
    <p:sldId id="289" r:id="rId45"/>
    <p:sldId id="295" r:id="rId46"/>
    <p:sldId id="274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275" r:id="rId55"/>
    <p:sldId id="311" r:id="rId56"/>
    <p:sldId id="309" r:id="rId57"/>
    <p:sldId id="310" r:id="rId58"/>
    <p:sldId id="308" r:id="rId59"/>
    <p:sldId id="312" r:id="rId60"/>
    <p:sldId id="313" r:id="rId61"/>
    <p:sldId id="314" r:id="rId62"/>
    <p:sldId id="315" r:id="rId63"/>
    <p:sldId id="316" r:id="rId64"/>
    <p:sldId id="320" r:id="rId65"/>
    <p:sldId id="321" r:id="rId66"/>
    <p:sldId id="318" r:id="rId67"/>
    <p:sldId id="319" r:id="rId68"/>
    <p:sldId id="324" r:id="rId69"/>
    <p:sldId id="325" r:id="rId70"/>
    <p:sldId id="327" r:id="rId71"/>
    <p:sldId id="330" r:id="rId72"/>
    <p:sldId id="328" r:id="rId73"/>
    <p:sldId id="329" r:id="rId74"/>
    <p:sldId id="335" r:id="rId75"/>
    <p:sldId id="336" r:id="rId76"/>
    <p:sldId id="337" r:id="rId77"/>
    <p:sldId id="338" r:id="rId78"/>
    <p:sldId id="340" r:id="rId79"/>
    <p:sldId id="332" r:id="rId80"/>
    <p:sldId id="331" r:id="rId81"/>
    <p:sldId id="333" r:id="rId82"/>
    <p:sldId id="341" r:id="rId83"/>
    <p:sldId id="342" r:id="rId84"/>
    <p:sldId id="343" r:id="rId85"/>
    <p:sldId id="339" r:id="rId86"/>
    <p:sldId id="334" r:id="rId87"/>
    <p:sldId id="344" r:id="rId88"/>
    <p:sldId id="322" r:id="rId8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60" autoAdjust="0"/>
    <p:restoredTop sz="86386" autoAdjust="0"/>
  </p:normalViewPr>
  <p:slideViewPr>
    <p:cSldViewPr snapToGrid="0" snapToObjects="1">
      <p:cViewPr varScale="1">
        <p:scale>
          <a:sx n="97" d="100"/>
          <a:sy n="97" d="100"/>
        </p:scale>
        <p:origin x="-10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2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3" d="100"/>
          <a:sy n="83" d="100"/>
        </p:scale>
        <p:origin x="-1920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notesMaster" Target="notesMasters/notesMaster1.xml"/><Relationship Id="rId91" Type="http://schemas.openxmlformats.org/officeDocument/2006/relationships/handoutMaster" Target="handoutMasters/handoutMaster1.xml"/><Relationship Id="rId92" Type="http://schemas.openxmlformats.org/officeDocument/2006/relationships/printerSettings" Target="printerSettings/printerSettings1.bin"/><Relationship Id="rId93" Type="http://schemas.openxmlformats.org/officeDocument/2006/relationships/presProps" Target="presProps.xml"/><Relationship Id="rId94" Type="http://schemas.openxmlformats.org/officeDocument/2006/relationships/viewProps" Target="viewProps.xml"/><Relationship Id="rId95" Type="http://schemas.openxmlformats.org/officeDocument/2006/relationships/theme" Target="theme/theme1.xml"/><Relationship Id="rId9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9539D-5F8A-334A-B848-53D8BD0DA60D}" type="datetime1">
              <a:rPr lang="en-US" smtClean="0"/>
              <a:t>11/24/14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FF490-1A97-F941-BE07-ADA71BDF8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423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B1B9D-FE3F-3A46-8E18-D7229B1DA498}" type="datetime1">
              <a:rPr lang="en-US" smtClean="0"/>
              <a:t>11/24/14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3700-1442-6F41-B4D4-7DCE739A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98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Relationship Id="rId3" Type="http://schemas.openxmlformats.org/officeDocument/2006/relationships/hyperlink" Target="http://commons.wikimedia.org/wiki/Commons:Brooklyn_Museum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4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34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48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Brooklyn Museum, and is considered to have no known copyright restrictions</a:t>
            </a:r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by the institutions of the Brooklyn Museum.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89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Taken from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www.TheTempleInstitute.org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Permission.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7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E8DD-3411-A341-9D9A-9B7F5E6C4E7F}" type="datetime1">
              <a:rPr lang="en-US" smtClean="0"/>
              <a:t>11/24/14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9D7CD-8D73-C54D-8D7C-C45C2CE3F039}" type="datetime1">
              <a:rPr lang="en-US" smtClean="0"/>
              <a:t>11/24/14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36D4-4544-7C46-B3DF-E29FA866C372}" type="datetime1">
              <a:rPr lang="en-US" smtClean="0"/>
              <a:t>11/24/14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0F6A-BA17-F746-A975-95AC0D95AFEC}" type="datetime1">
              <a:rPr lang="en-US" smtClean="0"/>
              <a:t>11/24/14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ED0E-7E56-3E41-A71C-1A902FD38FC9}" type="datetime1">
              <a:rPr lang="en-US" smtClean="0"/>
              <a:t>11/24/14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317E-4CCD-5E48-9446-A089153A800D}" type="datetime1">
              <a:rPr lang="en-US" smtClean="0"/>
              <a:t>11/24/14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1C9D-92FC-0146-AF38-B5A6820BFDBE}" type="datetime1">
              <a:rPr lang="en-US" smtClean="0"/>
              <a:t>11/24/14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6271-F729-D64E-8151-1DB084F61A0B}" type="datetime1">
              <a:rPr lang="en-US" smtClean="0"/>
              <a:t>11/24/14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4A6B5-F08E-FA4B-898B-E92A9AA1B5BA}" type="datetime1">
              <a:rPr lang="en-US" smtClean="0"/>
              <a:t>11/24/14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E901-0561-9F40-8E9C-5460021ACDE1}" type="datetime1">
              <a:rPr lang="en-US" smtClean="0"/>
              <a:t>11/24/14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D6AD-565C-F84E-8D66-EB3040C8BCBB}" type="datetime1">
              <a:rPr lang="en-US" smtClean="0"/>
              <a:t>11/24/14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B61D0-07BE-4B46-A172-802583A47F64}" type="datetime1">
              <a:rPr lang="en-US" smtClean="0"/>
              <a:t>11/24/14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8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eg"/><Relationship Id="rId3" Type="http://schemas.microsoft.com/office/2007/relationships/hdphoto" Target="../media/hdphoto1.wdp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jpeg"/><Relationship Id="rId3" Type="http://schemas.microsoft.com/office/2007/relationships/hdphoto" Target="../media/hdphoto2.wdp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5.jpeg"/><Relationship Id="rId3" Type="http://schemas.microsoft.com/office/2007/relationships/hdphoto" Target="../media/hdphoto3.wdp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jpeg"/><Relationship Id="rId3" Type="http://schemas.microsoft.com/office/2007/relationships/hdphoto" Target="../media/hdphoto4.wdp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jpeg"/><Relationship Id="rId3" Type="http://schemas.microsoft.com/office/2007/relationships/hdphoto" Target="../media/hdphoto5.wdp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jpeg"/><Relationship Id="rId3" Type="http://schemas.microsoft.com/office/2007/relationships/hdphoto" Target="../media/hdphoto6.wdp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0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1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7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9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2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7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1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Delta</a:t>
            </a:r>
            <a:r>
              <a:rPr lang="en-US" baseline="0" dirty="0" smtClean="0"/>
              <a:t> stewardesses – Linda &amp; </a:t>
            </a:r>
            <a:r>
              <a:rPr lang="en-US" baseline="0" dirty="0" err="1" smtClean="0"/>
              <a:t>Anat</a:t>
            </a:r>
            <a:endParaRPr lang="en-US" dirty="0"/>
          </a:p>
        </p:txBody>
      </p:sp>
      <p:pic>
        <p:nvPicPr>
          <p:cNvPr id="5" name="Picture 4" descr="IMG_103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2" y="179639"/>
            <a:ext cx="8686800" cy="65151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4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Western Wall on </a:t>
            </a:r>
            <a:r>
              <a:rPr lang="en-US" sz="2400" dirty="0" err="1" smtClean="0"/>
              <a:t>Tisha</a:t>
            </a:r>
            <a:r>
              <a:rPr lang="en-US" sz="2400" dirty="0" smtClean="0"/>
              <a:t> </a:t>
            </a:r>
            <a:r>
              <a:rPr lang="en-US" sz="2400" dirty="0" err="1" smtClean="0"/>
              <a:t>b’Av</a:t>
            </a:r>
            <a:endParaRPr lang="en-US" sz="2400" dirty="0"/>
          </a:p>
        </p:txBody>
      </p:sp>
      <p:pic>
        <p:nvPicPr>
          <p:cNvPr id="3" name="Picture 2" descr="IMG_10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711" y="0"/>
            <a:ext cx="51435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1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Western Wall – Shelli, Billye, Lynne, Heather</a:t>
            </a:r>
            <a:endParaRPr lang="en-US" dirty="0"/>
          </a:p>
        </p:txBody>
      </p:sp>
      <p:pic>
        <p:nvPicPr>
          <p:cNvPr id="4" name="Picture 3" descr="IMG_10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58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With</a:t>
            </a:r>
            <a:r>
              <a:rPr lang="en-US" baseline="0" dirty="0" smtClean="0"/>
              <a:t> </a:t>
            </a:r>
            <a:r>
              <a:rPr lang="en-US" dirty="0" smtClean="0"/>
              <a:t>Sharon Daugherty</a:t>
            </a:r>
            <a:r>
              <a:rPr lang="en-US" baseline="0" dirty="0" smtClean="0"/>
              <a:t> &amp;</a:t>
            </a:r>
            <a:r>
              <a:rPr lang="en-US" dirty="0" smtClean="0"/>
              <a:t> Father Gabriel </a:t>
            </a:r>
            <a:r>
              <a:rPr lang="en-US" dirty="0" err="1" smtClean="0"/>
              <a:t>Naddaf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2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4215"/>
            <a:ext cx="8229600" cy="851346"/>
          </a:xfrm>
        </p:spPr>
        <p:txBody>
          <a:bodyPr>
            <a:normAutofit/>
          </a:bodyPr>
          <a:lstStyle/>
          <a:p>
            <a:r>
              <a:rPr lang="en-US" dirty="0" smtClean="0"/>
              <a:t>3 Israeli Teens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three-israeli-students-june-16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" y="1212297"/>
            <a:ext cx="9118857" cy="4417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8393" y="5710434"/>
            <a:ext cx="8421697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Naftali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Fraenkel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Gilad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Sharr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Eyal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Yifrach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67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</a:t>
            </a:r>
            <a:r>
              <a:rPr lang="en-US" baseline="0" dirty="0" smtClean="0"/>
              <a:t> w/</a:t>
            </a:r>
            <a:r>
              <a:rPr lang="en-US" dirty="0" smtClean="0"/>
              <a:t> Father of one of</a:t>
            </a:r>
            <a:r>
              <a:rPr lang="en-US" baseline="0" dirty="0" smtClean="0"/>
              <a:t> teenagers killed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9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err="1" smtClean="0"/>
              <a:t>Sederot</a:t>
            </a:r>
            <a:r>
              <a:rPr lang="en-US" baseline="0" dirty="0" smtClean="0"/>
              <a:t> – Lynne &amp; Heather running stairs</a:t>
            </a:r>
            <a:endParaRPr lang="en-US" dirty="0"/>
          </a:p>
        </p:txBody>
      </p:sp>
      <p:pic>
        <p:nvPicPr>
          <p:cNvPr id="5" name="Picture 4" descr="Running stairs in 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170"/>
            <a:ext cx="9003886" cy="45019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8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Listening</a:t>
            </a:r>
            <a:r>
              <a:rPr lang="en-US" baseline="0" dirty="0" smtClean="0"/>
              <a:t> to speaker at </a:t>
            </a:r>
            <a:r>
              <a:rPr lang="en-US" dirty="0" smtClean="0"/>
              <a:t>Iron Dome deployment</a:t>
            </a:r>
            <a:r>
              <a:rPr lang="en-US" baseline="0" dirty="0" smtClean="0"/>
              <a:t> site</a:t>
            </a:r>
            <a:endParaRPr lang="en-US" dirty="0"/>
          </a:p>
        </p:txBody>
      </p:sp>
      <p:pic>
        <p:nvPicPr>
          <p:cNvPr id="3" name="Picture 2" descr="Iron dome deployment si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3" y="920246"/>
            <a:ext cx="9003888" cy="45019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Todd </a:t>
            </a:r>
            <a:r>
              <a:rPr lang="en-US" dirty="0" err="1" smtClean="0"/>
              <a:t>Burpo</a:t>
            </a:r>
            <a:r>
              <a:rPr lang="en-US" dirty="0" smtClean="0"/>
              <a:t> at Iron Dome deployment site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0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Interview w/</a:t>
            </a:r>
            <a:r>
              <a:rPr lang="en-US" baseline="0" dirty="0" smtClean="0"/>
              <a:t> Chris Mitchell</a:t>
            </a:r>
            <a:endParaRPr lang="en-US" dirty="0"/>
          </a:p>
        </p:txBody>
      </p:sp>
      <p:pic>
        <p:nvPicPr>
          <p:cNvPr id="3" name="Picture 2" descr="20140808_ChrisM_int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1" y="1219897"/>
            <a:ext cx="8832660" cy="441633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01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710" y="870405"/>
            <a:ext cx="2690090" cy="358156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Standing</a:t>
            </a:r>
            <a:r>
              <a:rPr lang="en-US" baseline="0" dirty="0" smtClean="0"/>
              <a:t> on the </a:t>
            </a:r>
            <a:r>
              <a:rPr lang="en-US" baseline="0" dirty="0" smtClean="0"/>
              <a:t>overlook </a:t>
            </a:r>
            <a:r>
              <a:rPr lang="en-US" baseline="0" dirty="0" smtClean="0"/>
              <a:t>into </a:t>
            </a:r>
            <a:r>
              <a:rPr lang="en-US" baseline="0" dirty="0" smtClean="0"/>
              <a:t>Gaza </a:t>
            </a:r>
            <a:r>
              <a:rPr lang="en-US" baseline="0" dirty="0" smtClean="0"/>
              <a:t>at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080814_Gazaview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7373" y="1011938"/>
            <a:ext cx="6459956" cy="48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6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104" y="824924"/>
            <a:ext cx="2684116" cy="3627047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Same </a:t>
            </a:r>
            <a:r>
              <a:rPr lang="en-US" baseline="0" dirty="0" smtClean="0"/>
              <a:t>overlook </a:t>
            </a:r>
            <a:r>
              <a:rPr lang="en-US" dirty="0" smtClean="0"/>
              <a:t>looking</a:t>
            </a:r>
            <a:r>
              <a:rPr lang="en-US" baseline="0" dirty="0" smtClean="0"/>
              <a:t> </a:t>
            </a:r>
            <a:r>
              <a:rPr lang="en-US" dirty="0" smtClean="0"/>
              <a:t>back into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080814_Gazaview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4874" y="993243"/>
            <a:ext cx="6500933" cy="487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4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with young girl</a:t>
            </a:r>
            <a:r>
              <a:rPr lang="en-US" baseline="0" dirty="0" smtClean="0"/>
              <a:t> soldiers</a:t>
            </a:r>
            <a:endParaRPr lang="en-US" dirty="0"/>
          </a:p>
        </p:txBody>
      </p:sp>
      <p:pic>
        <p:nvPicPr>
          <p:cNvPr id="4" name="Picture 3" descr="shelli w girl 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" y="1055899"/>
            <a:ext cx="8903806" cy="445190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79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 praying with girl soldiers</a:t>
            </a:r>
            <a:endParaRPr lang="en-US" dirty="0"/>
          </a:p>
        </p:txBody>
      </p:sp>
      <p:pic>
        <p:nvPicPr>
          <p:cNvPr id="3" name="Picture 2" descr="20140808_prayerwgirl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7" y="1248432"/>
            <a:ext cx="8918272" cy="44591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09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Mt Herzl </a:t>
            </a:r>
            <a:r>
              <a:rPr lang="en-US" dirty="0" err="1" smtClean="0"/>
              <a:t>Cemetary</a:t>
            </a:r>
            <a:r>
              <a:rPr lang="en-US" dirty="0" smtClean="0"/>
              <a:t>,</a:t>
            </a:r>
            <a:r>
              <a:rPr lang="en-US" baseline="0" dirty="0" smtClean="0"/>
              <a:t> graves of soldiers</a:t>
            </a:r>
            <a:endParaRPr lang="en-US" dirty="0"/>
          </a:p>
        </p:txBody>
      </p:sp>
      <p:pic>
        <p:nvPicPr>
          <p:cNvPr id="4" name="Picture 3" descr="gravesid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" y="1797851"/>
            <a:ext cx="8904006" cy="29680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19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Graveside, young</a:t>
            </a:r>
            <a:r>
              <a:rPr lang="en-US" baseline="0" dirty="0" smtClean="0"/>
              <a:t> soldiers walking</a:t>
            </a:r>
            <a:endParaRPr lang="en-US" dirty="0"/>
          </a:p>
        </p:txBody>
      </p:sp>
      <p:pic>
        <p:nvPicPr>
          <p:cNvPr id="5" name="Picture 4" descr="gravesid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4" y="1084439"/>
            <a:ext cx="8950180" cy="447509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8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Shops</a:t>
            </a:r>
            <a:r>
              <a:rPr lang="en-US" baseline="0" dirty="0" smtClean="0"/>
              <a:t> in Jerusalem-Esther Weiss, </a:t>
            </a:r>
            <a:r>
              <a:rPr lang="en-US" baseline="0" dirty="0" err="1" smtClean="0"/>
              <a:t>Dov</a:t>
            </a:r>
            <a:r>
              <a:rPr lang="en-US" baseline="0" dirty="0" smtClean="0"/>
              <a:t> reading Gen 26</a:t>
            </a:r>
            <a:endParaRPr lang="en-US" dirty="0"/>
          </a:p>
        </p:txBody>
      </p:sp>
      <p:pic>
        <p:nvPicPr>
          <p:cNvPr id="4" name="Picture 3" descr="0812_store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15" y="1493005"/>
            <a:ext cx="8676641" cy="361526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13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singing to </a:t>
            </a:r>
            <a:r>
              <a:rPr lang="en-US" dirty="0" err="1" smtClean="0"/>
              <a:t>Dov</a:t>
            </a:r>
            <a:r>
              <a:rPr lang="en-US" dirty="0" smtClean="0"/>
              <a:t>, </a:t>
            </a:r>
            <a:r>
              <a:rPr lang="en-US" dirty="0" err="1" smtClean="0"/>
              <a:t>Dudu</a:t>
            </a:r>
            <a:r>
              <a:rPr lang="en-US" dirty="0" smtClean="0"/>
              <a:t> Fisher</a:t>
            </a:r>
            <a:endParaRPr lang="en-US" dirty="0"/>
          </a:p>
        </p:txBody>
      </p:sp>
      <p:pic>
        <p:nvPicPr>
          <p:cNvPr id="3" name="Picture 2" descr="0812_store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4" y="1294824"/>
            <a:ext cx="8946811" cy="37278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69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Red moon</a:t>
            </a:r>
            <a:r>
              <a:rPr lang="en-US" baseline="0" dirty="0" smtClean="0"/>
              <a:t> over the wall</a:t>
            </a:r>
            <a:endParaRPr lang="en-US" dirty="0"/>
          </a:p>
        </p:txBody>
      </p:sp>
      <p:pic>
        <p:nvPicPr>
          <p:cNvPr id="3" name="Picture 2" descr="0814_redmoon_w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84" y="1034397"/>
            <a:ext cx="8689970" cy="434498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67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Rabbi Mottle Wolfe, </a:t>
            </a:r>
            <a:r>
              <a:rPr lang="en-US" dirty="0" err="1" smtClean="0"/>
              <a:t>Avi</a:t>
            </a:r>
            <a:r>
              <a:rPr lang="en-US" dirty="0" smtClean="0"/>
              <a:t>, &amp; Alex – Voice of Israel radio</a:t>
            </a:r>
            <a:endParaRPr lang="en-US" dirty="0"/>
          </a:p>
        </p:txBody>
      </p:sp>
      <p:pic>
        <p:nvPicPr>
          <p:cNvPr id="5" name="Picture 4" descr="0814_Voiceof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3" y="1105743"/>
            <a:ext cx="8575818" cy="42879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98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Screen Shot 2014-09-25 at 1.3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447"/>
            <a:ext cx="9149374" cy="51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45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 descr="Screen Shot 2014-09-25 at 1.38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2443"/>
            <a:ext cx="9148467" cy="518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80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–Israel &amp; Neighboring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israel_nb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0" y="0"/>
            <a:ext cx="7189537" cy="696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3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" name="Picture 2" descr="middle_east_pol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57" y="0"/>
            <a:ext cx="5835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41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</a:t>
            </a:r>
            <a:r>
              <a:rPr lang="en-US" dirty="0" smtClean="0"/>
              <a:t>East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Middle East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38" y="420687"/>
            <a:ext cx="7543800" cy="593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995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Shemittah</a:t>
            </a:r>
            <a:r>
              <a:rPr lang="en-US" dirty="0" smtClean="0"/>
              <a:t>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 descr="Calender_PRINT_EP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16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Moons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Blood moons graphic w partial 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639851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27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God’s Sacred </a:t>
            </a:r>
            <a:r>
              <a:rPr lang="en-US" dirty="0" smtClean="0"/>
              <a:t>Calendar (Lev. 23)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Content Placeholder 3" descr="gods sacred calendar.pdf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1878"/>
          <a:stretch>
            <a:fillRect/>
          </a:stretch>
        </p:blipFill>
        <p:spPr>
          <a:xfrm>
            <a:off x="169336" y="950644"/>
            <a:ext cx="8816992" cy="48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40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Day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7_days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68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5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Shalom-Be</a:t>
            </a:r>
            <a:r>
              <a:rPr lang="en-US" baseline="0" dirty="0" smtClean="0"/>
              <a:t> Whole,</a:t>
            </a:r>
            <a:br>
              <a:rPr lang="en-US" baseline="0" dirty="0" smtClean="0"/>
            </a:br>
            <a:r>
              <a:rPr lang="en-US" baseline="0" dirty="0" smtClean="0"/>
              <a:t>Complete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228247" y="64300"/>
            <a:ext cx="4767314" cy="6704036"/>
            <a:chOff x="1392" y="0"/>
            <a:chExt cx="3024" cy="4259"/>
          </a:xfrm>
        </p:grpSpPr>
        <p:pic>
          <p:nvPicPr>
            <p:cNvPr id="6" name="Picture 3" descr="whol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7"/>
            <a:stretch>
              <a:fillRect/>
            </a:stretch>
          </p:blipFill>
          <p:spPr bwMode="auto">
            <a:xfrm>
              <a:off x="1392" y="0"/>
              <a:ext cx="3024" cy="2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whole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2688"/>
              <a:ext cx="3024" cy="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636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Amen Word Wheel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 descr="AmenWhe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70" y="0"/>
            <a:ext cx="6022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63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Ancient 3 Petal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 descr="Ancient_map_3Leaf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5" y="83742"/>
            <a:ext cx="8917232" cy="668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03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Jerusalems</a:t>
            </a:r>
            <a:r>
              <a:rPr lang="en-US" dirty="0" smtClean="0"/>
              <a:t> Painting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2" descr="Heavenly Jerusale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3" y="103259"/>
            <a:ext cx="9078767" cy="661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145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2925"/>
            <a:ext cx="8229600" cy="1143000"/>
          </a:xfrm>
        </p:spPr>
        <p:txBody>
          <a:bodyPr/>
          <a:lstStyle/>
          <a:p>
            <a:r>
              <a:rPr lang="en-US" dirty="0" smtClean="0"/>
              <a:t>Jerusalem w/Temple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 descr="Brooklyn_Museum_-_Reconstruction_of_Jerusalem_and_the_Temple_of_Herod_(Réconstitution_de_Jérusalem_et_du_temple_d'Hérode)_-_James_Tisso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627"/>
            <a:ext cx="9144000" cy="44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941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/>
          <a:lstStyle/>
          <a:p>
            <a:r>
              <a:rPr lang="en-US" dirty="0" err="1" smtClean="0"/>
              <a:t>Jeruslaem</a:t>
            </a:r>
            <a:r>
              <a:rPr lang="en-US" dirty="0" smtClean="0"/>
              <a:t> w/Temple Painting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4" descr="20120504-Reconstruction_of_the_Temple_of_Herod_Southeast_Cor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" y="1432986"/>
            <a:ext cx="8986394" cy="368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4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Temple w/Steps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 descr="20120504-Reconstruction_model_of_Ancient_Jerusalem_in_Museum_of_David_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0" y="240026"/>
            <a:ext cx="8676411" cy="64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2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41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Temple of Tomorrow</a:t>
            </a:r>
            <a:br>
              <a:rPr lang="en-US" dirty="0" smtClean="0"/>
            </a:br>
            <a:r>
              <a:rPr lang="en-US" dirty="0" smtClean="0"/>
              <a:t>from The </a:t>
            </a:r>
            <a:br>
              <a:rPr lang="en-US" dirty="0" smtClean="0"/>
            </a:br>
            <a:r>
              <a:rPr lang="en-US" dirty="0" smtClean="0"/>
              <a:t>Temple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 descr="tomorrow_galle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21" y="64300"/>
            <a:ext cx="4814468" cy="67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9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Temple Mount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 descr="DSC00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57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Picture 4" descr="IMG_09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0" y="370684"/>
            <a:ext cx="9073120" cy="604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0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– Western Wall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Picture 4" descr="P51412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093"/>
            <a:ext cx="91186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39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Jerusalem – Temple Southern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5" name="Picture 4" descr="P51414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944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Dome of the Rock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" name="Picture 4" descr="Rock+Pill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838"/>
            <a:ext cx="914400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044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Rock under the 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4" descr="RockTop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" y="-97699"/>
            <a:ext cx="9131281" cy="697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770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Rock under</a:t>
            </a:r>
            <a:br>
              <a:rPr lang="en-US" dirty="0" smtClean="0"/>
            </a:br>
            <a:r>
              <a:rPr lang="en-US" dirty="0" smtClean="0"/>
              <a:t>Dome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 descr="The_rock_of_the_Dome_of_the_Rock_Correct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780" y="28098"/>
            <a:ext cx="4632160" cy="67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38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Ariel</a:t>
            </a:r>
            <a:r>
              <a:rPr lang="en-US" baseline="0" dirty="0" smtClean="0"/>
              <a:t> Sharon-</a:t>
            </a:r>
            <a:r>
              <a:rPr lang="en-US" dirty="0" smtClean="0"/>
              <a:t>Billye sitting in his office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Picture 4" descr="Billye &amp;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8" y="465948"/>
            <a:ext cx="8229600" cy="581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5816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Ariel Sharon-Billye sitting in his office-Sharon writing phone number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6" name="Picture 5" descr="Billye &amp; Arie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46" y="320844"/>
            <a:ext cx="8521485" cy="607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4965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 Billye Brim &amp; Ariel Sharon In Front of Jerusalem Picture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4" descr="Billye &amp; Ariel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84" y="248787"/>
            <a:ext cx="8135826" cy="618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2746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with Billye, Kylie, Cody, &amp; group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6" name="Picture 5" descr="Billye &amp; Ariel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50" y="500254"/>
            <a:ext cx="8742587" cy="580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9270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greets tour of 26 @ </a:t>
            </a:r>
            <a:r>
              <a:rPr lang="en-US" sz="4400" b="0" kern="1200" dirty="0" err="1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Likkud</a:t>
            </a:r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office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5" name="Picture 4" descr="Ariel sm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5" y="553455"/>
            <a:ext cx="8458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440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shakes hands with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6" name="Picture 5" descr="Ariel shack hands Bill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486600"/>
            <a:ext cx="8686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27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reads Ps 33:10 to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5" name="Picture 4" descr="Billye reading to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28" y="535698"/>
            <a:ext cx="8153400" cy="571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7297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454943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Praying at wall Sept. 28, 2000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6" name="Picture 5" descr="Ariel at the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16" y="244237"/>
            <a:ext cx="8058484" cy="62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175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Billye &amp; Rani Levy </a:t>
            </a:r>
            <a:r>
              <a:rPr lang="en-US" dirty="0"/>
              <a:t>w/ Sign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7" name="Picture 6" descr="Rani &amp; Billye Migdal 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7" y="326274"/>
            <a:ext cx="81534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8815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 smtClean="0"/>
              <a:t>-Old </a:t>
            </a:r>
            <a:r>
              <a:rPr lang="en-US" dirty="0" err="1" smtClean="0"/>
              <a:t>blgd</a:t>
            </a:r>
            <a:r>
              <a:rPr lang="en-US" dirty="0" smtClean="0"/>
              <a:t> w/ </a:t>
            </a:r>
            <a:r>
              <a:rPr lang="en-US" dirty="0" err="1" smtClean="0"/>
              <a:t>Arbel</a:t>
            </a:r>
            <a:r>
              <a:rPr lang="en-US" dirty="0" smtClean="0"/>
              <a:t> Cliffs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6" name="Picture 5" descr="P5090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32" y="166604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785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Jesus’ Path</a:t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dirty="0" err="1"/>
              <a:t>Arbel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7" name="Picture 6" descr="P51003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7" y="263857"/>
            <a:ext cx="8458200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4280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From Behind, Shows Proximity to Sea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6" name="Picture 5" descr="Migdal facing S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6" y="247317"/>
            <a:ext cx="81534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5367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Panoramic/ </a:t>
            </a:r>
            <a:r>
              <a:rPr lang="en-US" dirty="0" err="1"/>
              <a:t>Migdal</a:t>
            </a:r>
            <a:r>
              <a:rPr lang="en-US" dirty="0"/>
              <a:t> From Sea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7" name="Picture 6" descr="P5100365 0366 Migdal from boat p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60" y="1461670"/>
            <a:ext cx="91440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9708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Aerial view of cleared land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6" name="Picture 5" descr="Migd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38" y="550778"/>
            <a:ext cx="85344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1252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ground breaking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Picture 6" descr="IMG_9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317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5251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flag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6" name="Picture 5" descr="IMG_91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19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4202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drawing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3" name="Picture 2" descr="photo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73977" y="-782611"/>
            <a:ext cx="6239711" cy="83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875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above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4" name="Picture 3" descr="photo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97004" y="-848898"/>
            <a:ext cx="6376737" cy="850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854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3" name="Picture 2" descr="photo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25376" y="-1039087"/>
            <a:ext cx="6672839" cy="889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324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 at night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65</a:t>
            </a:fld>
            <a:endParaRPr lang="en-US"/>
          </a:p>
        </p:txBody>
      </p:sp>
      <p:pic>
        <p:nvPicPr>
          <p:cNvPr id="4" name="Picture 3" descr="photo7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3" t="1507" r="10573" b="1696"/>
          <a:stretch/>
        </p:blipFill>
        <p:spPr>
          <a:xfrm rot="16200000">
            <a:off x="1921427" y="-1260268"/>
            <a:ext cx="5324936" cy="912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948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Southeast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4" name="Picture 3" descr="photo3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5" b="7315"/>
          <a:stretch/>
        </p:blipFill>
        <p:spPr>
          <a:xfrm>
            <a:off x="0" y="280733"/>
            <a:ext cx="9144000" cy="620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574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3" name="Picture 2" descr="photo4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9" b="1991"/>
          <a:stretch/>
        </p:blipFill>
        <p:spPr>
          <a:xfrm>
            <a:off x="0" y="133684"/>
            <a:ext cx="9144000" cy="658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250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Map-Roman Empire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7" name="Picture 6" descr="The Rome Empire Map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"/>
            <a:ext cx="914400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2829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547" y="2130425"/>
            <a:ext cx="2913063" cy="224104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Daniel-Image from </a:t>
            </a:r>
            <a:r>
              <a:rPr lang="en-US" sz="2400" dirty="0" err="1" smtClean="0"/>
              <a:t>Nebuchadnezer</a:t>
            </a:r>
            <a:r>
              <a:rPr lang="ja-JP" altLang="en-US" sz="2400" dirty="0" smtClean="0"/>
              <a:t>’</a:t>
            </a:r>
            <a:r>
              <a:rPr lang="en-US" sz="2400" dirty="0" smtClean="0"/>
              <a:t>s  </a:t>
            </a:r>
            <a:r>
              <a:rPr lang="en-US" dirty="0"/>
              <a:t>Dream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6" name="Picture 5" descr="da2-i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548" y="0"/>
            <a:ext cx="2913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5465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Model of </a:t>
            </a:r>
            <a:r>
              <a:rPr lang="en-US" dirty="0" err="1" smtClean="0"/>
              <a:t>Pergamon</a:t>
            </a:r>
            <a:r>
              <a:rPr lang="en-US" dirty="0" smtClean="0"/>
              <a:t> Acropolis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6" name="Picture 5" descr="pergamon acropolis pgs tog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1904"/>
            <a:ext cx="9144000" cy="460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6531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The Altar of Zeus (and Athena) at </a:t>
            </a:r>
            <a:r>
              <a:rPr lang="en-US" dirty="0" err="1"/>
              <a:t>Pergamon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78" y="205935"/>
            <a:ext cx="7628830" cy="646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5581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</a:t>
            </a:r>
            <a:r>
              <a:rPr lang="en-US" dirty="0" err="1"/>
              <a:t>Pergamon</a:t>
            </a:r>
            <a:r>
              <a:rPr lang="en-US" dirty="0"/>
              <a:t> Altar Picture </a:t>
            </a:r>
            <a:r>
              <a:rPr lang="en-US" sz="3200" dirty="0" smtClean="0"/>
              <a:t>full </a:t>
            </a:r>
            <a:r>
              <a:rPr lang="en-US" sz="3200" dirty="0"/>
              <a:t>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72</a:t>
            </a:fld>
            <a:endParaRPr lang="en-US"/>
          </a:p>
        </p:txBody>
      </p:sp>
      <p:pic>
        <p:nvPicPr>
          <p:cNvPr id="7" name="Picture 6" descr="pergamon alter toge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609" y="1123885"/>
            <a:ext cx="9265081" cy="449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8217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Brussels-</a:t>
            </a:r>
            <a:r>
              <a:rPr lang="en-US" dirty="0" err="1"/>
              <a:t>Pergamon</a:t>
            </a:r>
            <a:r>
              <a:rPr lang="en-US" dirty="0"/>
              <a:t> Altar, Billye Brim &amp; Pastor on steps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73</a:t>
            </a:fld>
            <a:endParaRPr lang="en-US"/>
          </a:p>
        </p:txBody>
      </p:sp>
      <p:pic>
        <p:nvPicPr>
          <p:cNvPr id="6" name="Picture 5" descr="459523-R1-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6" y="26319"/>
            <a:ext cx="8458200" cy="681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3286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Justice- Outside Front from Side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74</a:t>
            </a:fld>
            <a:endParaRPr lang="en-US"/>
          </a:p>
        </p:txBody>
      </p:sp>
      <p:pic>
        <p:nvPicPr>
          <p:cNvPr id="7" name="Picture 6" descr="Lions on Bldg Palac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56" y="69052"/>
            <a:ext cx="6414836" cy="6652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2157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 smtClean="0"/>
              <a:t>Palais</a:t>
            </a:r>
            <a:r>
              <a:rPr lang="en-US" dirty="0" smtClean="0"/>
              <a:t> </a:t>
            </a:r>
            <a:r>
              <a:rPr lang="en-US" dirty="0"/>
              <a:t>de Justice- Entry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6" name="Picture 5" descr="459530-R1-1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312" y="-6697"/>
            <a:ext cx="57261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0053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</a:t>
            </a:r>
            <a:r>
              <a:rPr lang="en-US" dirty="0" smtClean="0"/>
              <a:t>-</a:t>
            </a:r>
            <a:br>
              <a:rPr lang="en-US" dirty="0" smtClean="0"/>
            </a:br>
            <a:r>
              <a:rPr lang="en-US" dirty="0" smtClean="0"/>
              <a:t>Altar </a:t>
            </a:r>
            <a:r>
              <a:rPr lang="en-US" dirty="0"/>
              <a:t>to Children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76</a:t>
            </a:fld>
            <a:endParaRPr lang="en-US"/>
          </a:p>
        </p:txBody>
      </p:sp>
      <p:pic>
        <p:nvPicPr>
          <p:cNvPr id="7" name="Picture 6" descr="459530-R1-2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823" y="10"/>
            <a:ext cx="46307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183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Zeppelin Grandstand-</a:t>
            </a:r>
            <a:br>
              <a:rPr lang="en-US" dirty="0" smtClean="0"/>
            </a:br>
            <a:r>
              <a:rPr lang="en-US" dirty="0" smtClean="0"/>
              <a:t>Nuremberg, Germany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3" name="Picture 2" descr="zeppelintribuene,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" y="574835"/>
            <a:ext cx="9023686" cy="577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746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Lenin Mausoleum-</a:t>
            </a:r>
            <a:br>
              <a:rPr lang="en-US" dirty="0" smtClean="0"/>
            </a:br>
            <a:r>
              <a:rPr lang="en-US" dirty="0" smtClean="0"/>
              <a:t>Red Square, Moscow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78</a:t>
            </a:fld>
            <a:endParaRPr lang="en-US"/>
          </a:p>
        </p:txBody>
      </p:sp>
      <p:pic>
        <p:nvPicPr>
          <p:cNvPr id="4" name="Picture 3" descr="lenins tomb 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2" y="593169"/>
            <a:ext cx="8510351" cy="56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740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Ishtar </a:t>
            </a:r>
            <a:r>
              <a:rPr lang="en-US" dirty="0"/>
              <a:t>Gate</a:t>
            </a:r>
            <a:br>
              <a:rPr lang="en-US" dirty="0"/>
            </a:br>
            <a:r>
              <a:rPr lang="en-US" dirty="0"/>
              <a:t>       Cover page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79</a:t>
            </a:fld>
            <a:endParaRPr lang="en-US"/>
          </a:p>
        </p:txBody>
      </p:sp>
      <p:pic>
        <p:nvPicPr>
          <p:cNvPr id="6" name="Picture 5" descr="The Ishtar gate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604" y="34758"/>
            <a:ext cx="5921630" cy="680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0145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Ishtar Gate-Model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80</a:t>
            </a:fld>
            <a:endParaRPr lang="en-US"/>
          </a:p>
        </p:txBody>
      </p:sp>
      <p:pic>
        <p:nvPicPr>
          <p:cNvPr id="7" name="Picture 6" descr="Ishtar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171"/>
            <a:ext cx="91440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1582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Ishtar </a:t>
            </a:r>
            <a:r>
              <a:rPr lang="en-US" dirty="0"/>
              <a:t>Gate-The Processional </a:t>
            </a:r>
            <a:r>
              <a:rPr lang="en-US" dirty="0" smtClean="0"/>
              <a:t>Way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81</a:t>
            </a:fld>
            <a:endParaRPr lang="en-US"/>
          </a:p>
        </p:txBody>
      </p:sp>
      <p:pic>
        <p:nvPicPr>
          <p:cNvPr id="7" name="Picture 6" descr="The Ishtar gate pg10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4" y="120312"/>
            <a:ext cx="8742947" cy="652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1598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Babel-Brueghel’s Painting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82</a:t>
            </a:fld>
            <a:endParaRPr lang="en-US"/>
          </a:p>
        </p:txBody>
      </p:sp>
      <p:pic>
        <p:nvPicPr>
          <p:cNvPr id="7" name="Picture 6" descr="Babel Bruefhels pt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41"/>
          <a:stretch>
            <a:fillRect/>
          </a:stretch>
        </p:blipFill>
        <p:spPr bwMode="auto">
          <a:xfrm>
            <a:off x="485775" y="152854"/>
            <a:ext cx="820102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1454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Babel-1/2 Parliament </a:t>
            </a:r>
            <a:r>
              <a:rPr lang="en-US" dirty="0" err="1" smtClean="0"/>
              <a:t>bldg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83</a:t>
            </a:fld>
            <a:endParaRPr lang="en-US"/>
          </a:p>
        </p:txBody>
      </p:sp>
      <p:pic>
        <p:nvPicPr>
          <p:cNvPr id="6" name="Picture 5" descr="Babel from m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25" y="216718"/>
            <a:ext cx="8122762" cy="647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5814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Babel-Parliament </a:t>
            </a:r>
            <a:r>
              <a:rPr lang="en-US" dirty="0" err="1" smtClean="0"/>
              <a:t>bldg</a:t>
            </a:r>
            <a:r>
              <a:rPr lang="en-US" dirty="0" smtClean="0"/>
              <a:t> w/caption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84</a:t>
            </a:fld>
            <a:endParaRPr lang="en-US"/>
          </a:p>
        </p:txBody>
      </p:sp>
      <p:pic>
        <p:nvPicPr>
          <p:cNvPr id="7" name="Picture 6" descr="Babel strasbu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596" y="92075"/>
            <a:ext cx="4906963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0694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Europe poster: many tongues one voice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3" name="Picture 2" descr="eupo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93" y="0"/>
            <a:ext cx="4982076" cy="682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614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latin typeface="Times New Roman" charset="0"/>
              </a:rPr>
              <a:t>EU Woman on bull – metal sculpture</a:t>
            </a:r>
            <a:endParaRPr lang="en-US" dirty="0">
              <a:latin typeface="Times New Roman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86</a:t>
            </a:fld>
            <a:endParaRPr lang="en-US"/>
          </a:p>
        </p:txBody>
      </p:sp>
      <p:pic>
        <p:nvPicPr>
          <p:cNvPr id="6" name="Picture 5" descr="EU bull woman me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0" y="254927"/>
            <a:ext cx="8915400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948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342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1240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8729</TotalTime>
  <Words>795</Words>
  <Application>Microsoft Macintosh PowerPoint</Application>
  <PresentationFormat>On-screen Show (4:3)</PresentationFormat>
  <Paragraphs>190</Paragraphs>
  <Slides>88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89" baseType="lpstr">
      <vt:lpstr> Black </vt:lpstr>
      <vt:lpstr>Title slide address info</vt:lpstr>
      <vt:lpstr>With Delta stewardesses – Linda &amp; Anat</vt:lpstr>
      <vt:lpstr>The Western Wall on Tisha b’Av</vt:lpstr>
      <vt:lpstr>Western Wall – Shelli, Billye, Lynne, Heather</vt:lpstr>
      <vt:lpstr>With Sharon Daugherty &amp; Father Gabriel Naddaf</vt:lpstr>
      <vt:lpstr>3 Israeli Teens</vt:lpstr>
      <vt:lpstr>Billye w/ Father of one of teenagers killed</vt:lpstr>
      <vt:lpstr>Sederot – Lynne &amp; Heather running stairs</vt:lpstr>
      <vt:lpstr>Listening to speaker at Iron Dome deployment site</vt:lpstr>
      <vt:lpstr>Todd Burpo at Iron Dome deployment site</vt:lpstr>
      <vt:lpstr>Interview w/ Chris Mitchell</vt:lpstr>
      <vt:lpstr>Standing on the overlook into Gaza at Sederot</vt:lpstr>
      <vt:lpstr>Same overlook looking back into Sederot</vt:lpstr>
      <vt:lpstr>Shelli with young girl soldiers</vt:lpstr>
      <vt:lpstr>Billye praying with girl soldiers</vt:lpstr>
      <vt:lpstr>Mt Herzl Cemetary, graves of soldiers</vt:lpstr>
      <vt:lpstr>Graveside, young soldiers walking</vt:lpstr>
      <vt:lpstr>Shops in Jerusalem-Esther Weiss, Dov reading Gen 26</vt:lpstr>
      <vt:lpstr>Shelli singing to Dov, Dudu Fisher</vt:lpstr>
      <vt:lpstr>Red moon over the wall</vt:lpstr>
      <vt:lpstr>Rabbi Mottle Wolfe, Avi, &amp; Alex – Voice of Israel radio</vt:lpstr>
      <vt:lpstr>Voice of Israel 1</vt:lpstr>
      <vt:lpstr>Voice of Israel 2</vt:lpstr>
      <vt:lpstr>Map –Israel &amp; Neighboring</vt:lpstr>
      <vt:lpstr>Map –Middle East</vt:lpstr>
      <vt:lpstr>Map –Middle East 2</vt:lpstr>
      <vt:lpstr>Shemittah chart</vt:lpstr>
      <vt:lpstr>Blood Moons chart</vt:lpstr>
      <vt:lpstr>God’s Sacred Calendar (Lev. 23)</vt:lpstr>
      <vt:lpstr>7 Day Chart</vt:lpstr>
      <vt:lpstr>Shalom-Be Whole, Complete</vt:lpstr>
      <vt:lpstr>Amen Word Wheel</vt:lpstr>
      <vt:lpstr>Ancient 3 Petal Map</vt:lpstr>
      <vt:lpstr>2 Jerusalems Painting B&amp;W</vt:lpstr>
      <vt:lpstr>Jerusalem w/Temple Painting</vt:lpstr>
      <vt:lpstr>Jeruslaem w/Temple Painting 2</vt:lpstr>
      <vt:lpstr>Temple w/Steps Painting</vt:lpstr>
      <vt:lpstr>Temple of Tomorrow from The  Temple Institute</vt:lpstr>
      <vt:lpstr>Jerusalem Temple Mount w/Dome</vt:lpstr>
      <vt:lpstr>Jerusalem w/Dome</vt:lpstr>
      <vt:lpstr>Jerusalem – Western Wall</vt:lpstr>
      <vt:lpstr>Jerusalem – Temple Southern Steps</vt:lpstr>
      <vt:lpstr>Inside Dome of the Rock</vt:lpstr>
      <vt:lpstr>The Rock under the Dome</vt:lpstr>
      <vt:lpstr>Rock under Dome B&amp;W</vt:lpstr>
      <vt:lpstr>Ariel Sharon-Billye sitting in his office</vt:lpstr>
      <vt:lpstr>Ariel Sharon-Billye sitting in his office-Sharon writing phone number</vt:lpstr>
      <vt:lpstr>Ariel Sharon- Billye Brim &amp; Ariel Sharon In Front of Jerusalem Picture</vt:lpstr>
      <vt:lpstr>Ariel Sharon-Sharon with Billye, Kylie, Cody, &amp; group</vt:lpstr>
      <vt:lpstr>Ariel Sharon-Sharon greets tour of 26 @ Likkud office</vt:lpstr>
      <vt:lpstr>Ariel Sharon-Billye shakes hands with Sharon</vt:lpstr>
      <vt:lpstr>Ariel Sharon-Billye reads Ps 33:10 to Sharon</vt:lpstr>
      <vt:lpstr>Ariel Sharon-Sharon Praying at wall Sept. 28, 2000</vt:lpstr>
      <vt:lpstr>Migdal- Billye &amp; Rani Levy w/ Sign</vt:lpstr>
      <vt:lpstr>Migdal-Old blgd w/ Arbel Cliffs</vt:lpstr>
      <vt:lpstr>Migdal- Jesus’ Path - Arbel</vt:lpstr>
      <vt:lpstr>Migdal- From Behind, Shows Proximity to Sea </vt:lpstr>
      <vt:lpstr>Migdal- Panoramic/ Migdal From Sea</vt:lpstr>
      <vt:lpstr>Migdal- Aerial view of cleared land</vt:lpstr>
      <vt:lpstr>Migdal- ground breaking</vt:lpstr>
      <vt:lpstr>Migdal- flag</vt:lpstr>
      <vt:lpstr>Migdal- New plans – building drawing</vt:lpstr>
      <vt:lpstr>Migdal- New plans – building graphic from above</vt:lpstr>
      <vt:lpstr>Migdal- New plans – building graphic from front</vt:lpstr>
      <vt:lpstr>Migdal- New plans – building graphic from front at night </vt:lpstr>
      <vt:lpstr>Migdal- New plans – building graphic from Southeast</vt:lpstr>
      <vt:lpstr>Migdal- New plans – building graphic from South</vt:lpstr>
      <vt:lpstr>Map-Roman Empire</vt:lpstr>
      <vt:lpstr>Daniel-Image from Nebuchadnezer’s  Dream</vt:lpstr>
      <vt:lpstr>Model of Pergamon Acropolis</vt:lpstr>
      <vt:lpstr>Brussels: The Altar of Zeus (and Athena) at Pergamon</vt:lpstr>
      <vt:lpstr>Brussels: Pergamon Altar Picture full view</vt:lpstr>
      <vt:lpstr>Brussels-Pergamon Altar, Billye Brim &amp; Pastor on steps</vt:lpstr>
      <vt:lpstr>Palais De Justice- Outside Front from Side</vt:lpstr>
      <vt:lpstr>Palais de Justice- Entry </vt:lpstr>
      <vt:lpstr>Palais De Justice- Altar to Children </vt:lpstr>
      <vt:lpstr>The Zeppelin Grandstand- Nuremberg, Germany </vt:lpstr>
      <vt:lpstr>The Lenin Mausoleum- Red Square, Moscow</vt:lpstr>
      <vt:lpstr>Ishtar Gate        Cover page</vt:lpstr>
      <vt:lpstr>Ishtar Gate-Model A</vt:lpstr>
      <vt:lpstr> Ishtar Gate-The Processional Way</vt:lpstr>
      <vt:lpstr>Tower of Babel-Brueghel’s Painting </vt:lpstr>
      <vt:lpstr>Tower of Babel-1/2 Parliament bldg </vt:lpstr>
      <vt:lpstr>Tower of Babel-Parliament bldg w/caption</vt:lpstr>
      <vt:lpstr>Europe poster: many tongues one voice </vt:lpstr>
      <vt:lpstr> EU Woman on bull – metal sculpture</vt:lpstr>
      <vt:lpstr>Title slide address info</vt:lpstr>
      <vt:lpstr>PowerPoint Presentation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Lofland</dc:creator>
  <cp:lastModifiedBy>Sue Lofland</cp:lastModifiedBy>
  <cp:revision>39</cp:revision>
  <cp:lastPrinted>2014-10-13T17:30:57Z</cp:lastPrinted>
  <dcterms:created xsi:type="dcterms:W3CDTF">2014-08-31T19:34:41Z</dcterms:created>
  <dcterms:modified xsi:type="dcterms:W3CDTF">2014-11-24T18:57:26Z</dcterms:modified>
</cp:coreProperties>
</file>