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313" r:id="rId2"/>
    <p:sldId id="258" r:id="rId3"/>
    <p:sldId id="272" r:id="rId4"/>
    <p:sldId id="311" r:id="rId5"/>
    <p:sldId id="274" r:id="rId6"/>
    <p:sldId id="312" r:id="rId7"/>
    <p:sldId id="282" r:id="rId8"/>
    <p:sldId id="287" r:id="rId9"/>
    <p:sldId id="286" r:id="rId10"/>
    <p:sldId id="304" r:id="rId11"/>
    <p:sldId id="303" r:id="rId12"/>
    <p:sldId id="298" r:id="rId13"/>
    <p:sldId id="317" r:id="rId14"/>
    <p:sldId id="310" r:id="rId15"/>
    <p:sldId id="315" r:id="rId16"/>
    <p:sldId id="314" r:id="rId17"/>
    <p:sldId id="309" r:id="rId18"/>
    <p:sldId id="257" r:id="rId19"/>
    <p:sldId id="259" r:id="rId20"/>
    <p:sldId id="262" r:id="rId21"/>
    <p:sldId id="267" r:id="rId22"/>
    <p:sldId id="264" r:id="rId23"/>
    <p:sldId id="266" r:id="rId24"/>
    <p:sldId id="265" r:id="rId25"/>
    <p:sldId id="273" r:id="rId26"/>
    <p:sldId id="268" r:id="rId27"/>
    <p:sldId id="269" r:id="rId28"/>
    <p:sldId id="271" r:id="rId29"/>
    <p:sldId id="270" r:id="rId30"/>
    <p:sldId id="316" r:id="rId31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>
      <p:cViewPr>
        <p:scale>
          <a:sx n="88" d="100"/>
          <a:sy n="88" d="100"/>
        </p:scale>
        <p:origin x="-264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65" d="100"/>
          <a:sy n="65" d="100"/>
        </p:scale>
        <p:origin x="-1752" y="-10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B53EEF0-E059-1E4E-93C7-095EBFAE55DD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87F2DE7-9144-4648-AF6A-E5B69078BB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57199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1A26D54-2A75-E84D-BDFB-28517FAD426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6A9D59A-4F7C-7B49-9287-6F8F8DB47E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0714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7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A5F563A-7CB3-C647-825B-97D3F7DB45E2}" type="slidenum">
              <a:rPr lang="en-US"/>
              <a:pPr/>
              <a:t>2</a:t>
            </a:fld>
            <a:endParaRPr lang="en-US"/>
          </a:p>
        </p:txBody>
      </p:sp>
      <p:sp>
        <p:nvSpPr>
          <p:cNvPr id="500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Ancient Map-3 Leaf</a:t>
            </a:r>
            <a:r>
              <a:rPr lang="en-US" b="0" baseline="0" dirty="0" smtClean="0"/>
              <a:t> </a:t>
            </a:r>
            <a:r>
              <a:rPr lang="en-US" b="0" baseline="0" dirty="0" smtClean="0"/>
              <a:t>Shape</a:t>
            </a:r>
            <a:endParaRPr lang="en-US" b="0" dirty="0"/>
          </a:p>
          <a:p>
            <a:pPr eaLnBrk="1" hangingPunct="1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B55AC85-8677-384A-A42C-B76BB9879E54}" type="slidenum">
              <a:rPr lang="en-US"/>
              <a:pPr/>
              <a:t>3</a:t>
            </a:fld>
            <a:endParaRPr lang="en-US"/>
          </a:p>
        </p:txBody>
      </p:sp>
      <p:sp>
        <p:nvSpPr>
          <p:cNvPr id="1177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77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7 Day Chart - Timeline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</a:t>
            </a:r>
            <a:r>
              <a:rPr lang="en-US" baseline="0" dirty="0" smtClean="0"/>
              <a:t> Calendar – Major Holidays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157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 Calendar</a:t>
            </a:r>
            <a:r>
              <a:rPr lang="en-US" baseline="0" dirty="0" smtClean="0"/>
              <a:t> – Modern Holidays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195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 Calendar – Rosh </a:t>
            </a:r>
            <a:r>
              <a:rPr lang="en-US" dirty="0" err="1" smtClean="0"/>
              <a:t>Chodesh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700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Hebrew Calendar – Lunar Eclipses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3478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r>
              <a:rPr lang="en-US" dirty="0" smtClean="0"/>
              <a:t>Hebrew Calendar – March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923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r>
              <a:rPr lang="en-US" dirty="0" smtClean="0"/>
              <a:t>Hebrew Calendar – April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433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r>
              <a:rPr lang="en-US" dirty="0" smtClean="0"/>
              <a:t>Hebrew Calendar – September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698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r>
              <a:rPr lang="en-US" dirty="0" smtClean="0"/>
              <a:t>Hebrew Calendar – October 2014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525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r>
              <a:rPr lang="en-US" dirty="0" smtClean="0"/>
              <a:t>Hebrew Calendar – March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00341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r>
              <a:rPr lang="en-US" dirty="0" smtClean="0"/>
              <a:t>Hebrew Calendar – April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531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465887">
              <a:defRPr/>
            </a:pPr>
            <a:r>
              <a:rPr lang="en-US" dirty="0" smtClean="0"/>
              <a:t>Hebrew Calendar – September 2015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4218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017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C065B6-A624-2048-BE00-C50FFB234372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207874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207875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Daniel- </a:t>
            </a:r>
            <a:r>
              <a:rPr lang="en-US" b="0" dirty="0"/>
              <a:t>Image from </a:t>
            </a:r>
            <a:r>
              <a:rPr lang="en-US" b="0" dirty="0" smtClean="0"/>
              <a:t>Nebuchadnezzar’s dream</a:t>
            </a:r>
            <a:endParaRPr lang="en-US" b="0" dirty="0"/>
          </a:p>
          <a:p>
            <a:pPr eaLnBrk="1" hangingPunct="1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3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3E36AFB-A926-7840-8FEC-66AC63CD5E49}" type="slidenum">
              <a:rPr lang="en-US"/>
              <a:pPr/>
              <a:t>19</a:t>
            </a:fld>
            <a:endParaRPr lang="en-US"/>
          </a:p>
        </p:txBody>
      </p:sp>
      <p:sp>
        <p:nvSpPr>
          <p:cNvPr id="527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527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Map- </a:t>
            </a:r>
            <a:r>
              <a:rPr lang="en-US" b="0" dirty="0"/>
              <a:t>Arabic </a:t>
            </a:r>
            <a:r>
              <a:rPr lang="en-US" b="0" dirty="0" smtClean="0"/>
              <a:t>States</a:t>
            </a:r>
            <a:r>
              <a:rPr lang="en-US" b="0" baseline="0" dirty="0" smtClean="0"/>
              <a:t> </a:t>
            </a:r>
            <a:r>
              <a:rPr lang="en-US" b="0" baseline="0" dirty="0" err="1" smtClean="0"/>
              <a:t>vs</a:t>
            </a:r>
            <a:r>
              <a:rPr lang="en-US" b="0" baseline="0" dirty="0" smtClean="0"/>
              <a:t> </a:t>
            </a:r>
            <a:r>
              <a:rPr lang="en-US" b="0" dirty="0" smtClean="0"/>
              <a:t>Jewish State</a:t>
            </a:r>
            <a:r>
              <a:rPr lang="en-US" b="0" baseline="0" dirty="0" smtClean="0"/>
              <a:t> comparison</a:t>
            </a:r>
            <a:endParaRPr lang="en-US" b="0" dirty="0"/>
          </a:p>
          <a:p>
            <a:pPr eaLnBrk="1" hangingPunct="1"/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9748C63-2A55-5D43-8660-E9108517B840}" type="slidenum">
              <a:rPr lang="en-US"/>
              <a:pPr/>
              <a:t>20</a:t>
            </a:fld>
            <a:endParaRPr lang="en-US"/>
          </a:p>
        </p:txBody>
      </p:sp>
      <p:sp>
        <p:nvSpPr>
          <p:cNvPr id="538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538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Map- </a:t>
            </a:r>
            <a:r>
              <a:rPr lang="en-US" b="0" dirty="0"/>
              <a:t>Mountains of </a:t>
            </a:r>
            <a:r>
              <a:rPr lang="en-US" b="0" dirty="0" smtClean="0"/>
              <a:t>Israel</a:t>
            </a:r>
            <a:r>
              <a:rPr lang="en-US" b="0" baseline="0" dirty="0" smtClean="0"/>
              <a:t> &amp; </a:t>
            </a:r>
            <a:r>
              <a:rPr lang="en-US" b="0" dirty="0" smtClean="0"/>
              <a:t>West </a:t>
            </a:r>
            <a:r>
              <a:rPr lang="en-US" b="0" dirty="0"/>
              <a:t>Bank</a:t>
            </a:r>
          </a:p>
          <a:p>
            <a:pPr eaLnBrk="1" hangingPunct="1"/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F0667F7-E48B-634D-BDF6-898853F97205}" type="slidenum">
              <a:rPr lang="en-US"/>
              <a:pPr/>
              <a:t>21</a:t>
            </a:fld>
            <a:endParaRPr lang="en-US"/>
          </a:p>
        </p:txBody>
      </p:sp>
      <p:sp>
        <p:nvSpPr>
          <p:cNvPr id="9359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935939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Map- </a:t>
            </a:r>
            <a:r>
              <a:rPr lang="en-US" b="0" dirty="0"/>
              <a:t>Israel &amp; Neighboring states</a:t>
            </a:r>
          </a:p>
          <a:p>
            <a:pPr eaLnBrk="1" hangingPunct="1"/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767DA3-F610-4548-AB7E-33CE551E5597}" type="slidenum">
              <a:rPr lang="en-US"/>
              <a:pPr/>
              <a:t>22</a:t>
            </a:fld>
            <a:endParaRPr lang="en-US"/>
          </a:p>
        </p:txBody>
      </p:sp>
      <p:sp>
        <p:nvSpPr>
          <p:cNvPr id="66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66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err="1" smtClean="0"/>
              <a:t>Misgav</a:t>
            </a:r>
            <a:r>
              <a:rPr lang="en-US" b="0" dirty="0" smtClean="0"/>
              <a:t> </a:t>
            </a:r>
            <a:r>
              <a:rPr lang="en-US" b="0" dirty="0"/>
              <a:t>Am-Soldier &amp; Dog</a:t>
            </a:r>
          </a:p>
          <a:p>
            <a:pPr eaLnBrk="1" hangingPunct="1"/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ECB74E-2929-9F40-A5BC-0154763985FC}" type="slidenum">
              <a:rPr lang="en-US"/>
              <a:pPr/>
              <a:t>23</a:t>
            </a:fld>
            <a:endParaRPr lang="en-US"/>
          </a:p>
        </p:txBody>
      </p:sp>
      <p:sp>
        <p:nvSpPr>
          <p:cNvPr id="66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66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err="1" smtClean="0"/>
              <a:t>Misgav</a:t>
            </a:r>
            <a:r>
              <a:rPr lang="en-US" b="0" dirty="0" smtClean="0"/>
              <a:t> </a:t>
            </a:r>
            <a:r>
              <a:rPr lang="en-US" b="0" dirty="0"/>
              <a:t>Am- Hezbollah Flag Distant</a:t>
            </a:r>
          </a:p>
          <a:p>
            <a:pPr eaLnBrk="1" hangingPunct="1"/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E7815F-12DE-CA48-BF01-2E854BBBB8DC}" type="slidenum">
              <a:rPr lang="en-US"/>
              <a:pPr/>
              <a:t>24</a:t>
            </a:fld>
            <a:endParaRPr lang="en-US"/>
          </a:p>
        </p:txBody>
      </p:sp>
      <p:sp>
        <p:nvSpPr>
          <p:cNvPr id="66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66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err="1" smtClean="0"/>
              <a:t>Misgav</a:t>
            </a:r>
            <a:r>
              <a:rPr lang="en-US" b="0" dirty="0" smtClean="0"/>
              <a:t> </a:t>
            </a:r>
            <a:r>
              <a:rPr lang="en-US" b="0" dirty="0"/>
              <a:t>Am- Hezbollah Flag </a:t>
            </a:r>
            <a:r>
              <a:rPr lang="en-US" b="0" dirty="0" err="1"/>
              <a:t>Closeup</a:t>
            </a:r>
            <a:endParaRPr lang="en-US" b="0" dirty="0"/>
          </a:p>
          <a:p>
            <a:pPr eaLnBrk="1" hangingPunct="1"/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2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A2C25DD-AAC5-F541-AAE9-C71E46C74549}" type="slidenum">
              <a:rPr lang="en-US"/>
              <a:pPr/>
              <a:t>25</a:t>
            </a:fld>
            <a:endParaRPr lang="en-US"/>
          </a:p>
        </p:txBody>
      </p:sp>
      <p:sp>
        <p:nvSpPr>
          <p:cNvPr id="1249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249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Youth </a:t>
            </a:r>
            <a:r>
              <a:rPr lang="en-US" dirty="0"/>
              <a:t>Tour </a:t>
            </a:r>
            <a:r>
              <a:rPr lang="en-US" dirty="0" smtClean="0"/>
              <a:t>- </a:t>
            </a:r>
            <a:r>
              <a:rPr lang="en-US" dirty="0" err="1" smtClean="0"/>
              <a:t>Misgav</a:t>
            </a:r>
            <a:r>
              <a:rPr lang="en-US" dirty="0" smtClean="0"/>
              <a:t> </a:t>
            </a:r>
            <a:r>
              <a:rPr lang="en-US" dirty="0"/>
              <a:t>Am </a:t>
            </a:r>
            <a:r>
              <a:rPr lang="en-US" dirty="0" smtClean="0"/>
              <a:t>- Lebanon </a:t>
            </a:r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DB73CD-A2A8-114F-B324-2F0514EB57C6}" type="slidenum">
              <a:rPr lang="en-US"/>
              <a:pPr/>
              <a:t>26</a:t>
            </a:fld>
            <a:endParaRPr lang="en-US"/>
          </a:p>
        </p:txBody>
      </p:sp>
      <p:sp>
        <p:nvSpPr>
          <p:cNvPr id="95232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952323" name="Rectangle 1027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Jerusalem</a:t>
            </a:r>
            <a:r>
              <a:rPr lang="en-US" b="0" baseline="0" dirty="0" smtClean="0"/>
              <a:t> - </a:t>
            </a:r>
            <a:r>
              <a:rPr lang="en-US" b="0" dirty="0" smtClean="0"/>
              <a:t>Temple Mount </a:t>
            </a:r>
            <a:r>
              <a:rPr lang="en-US" b="0" dirty="0"/>
              <a:t>with dome</a:t>
            </a:r>
          </a:p>
          <a:p>
            <a:pPr eaLnBrk="1" hangingPunct="1"/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3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2DCCC9-5462-544F-B13C-032402D6CEA2}" type="slidenum">
              <a:rPr lang="en-US"/>
              <a:pPr/>
              <a:t>27</a:t>
            </a:fld>
            <a:endParaRPr lang="en-US"/>
          </a:p>
        </p:txBody>
      </p:sp>
      <p:sp>
        <p:nvSpPr>
          <p:cNvPr id="1124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24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smtClean="0"/>
              <a:t>Dome of the Rock – Inside view</a:t>
            </a:r>
            <a:endParaRPr lang="en-US" b="0" dirty="0"/>
          </a:p>
          <a:p>
            <a:pPr eaLnBrk="1" hangingPunct="1"/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352B2E-A367-C145-951C-2C1705C45CF6}" type="slidenum">
              <a:rPr lang="en-US"/>
              <a:pPr/>
              <a:t>28</a:t>
            </a:fld>
            <a:endParaRPr lang="en-US"/>
          </a:p>
        </p:txBody>
      </p:sp>
      <p:sp>
        <p:nvSpPr>
          <p:cNvPr id="1159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591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 smtClean="0"/>
              <a:t>Dome of the </a:t>
            </a:r>
            <a:r>
              <a:rPr lang="en-US" b="0" dirty="0" smtClean="0"/>
              <a:t>Rock – Inside</a:t>
            </a:r>
            <a:r>
              <a:rPr lang="en-US" b="0" baseline="0" dirty="0" smtClean="0"/>
              <a:t> – T</a:t>
            </a:r>
            <a:r>
              <a:rPr lang="en-US" b="0" dirty="0" smtClean="0"/>
              <a:t>op down view</a:t>
            </a:r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6EBFFD-2E52-314E-97E0-EEF6F34A2088}" type="slidenum">
              <a:rPr lang="en-US"/>
              <a:pPr/>
              <a:t>29</a:t>
            </a:fld>
            <a:endParaRPr lang="en-US"/>
          </a:p>
        </p:txBody>
      </p:sp>
      <p:sp>
        <p:nvSpPr>
          <p:cNvPr id="1126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52400" y="914400"/>
            <a:ext cx="7315200" cy="5486400"/>
          </a:xfrm>
          <a:ln/>
        </p:spPr>
      </p:sp>
      <p:sp>
        <p:nvSpPr>
          <p:cNvPr id="1126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0" dirty="0" err="1" smtClean="0"/>
              <a:t>Migdal</a:t>
            </a:r>
            <a:r>
              <a:rPr lang="en-US" b="0" dirty="0" smtClean="0"/>
              <a:t> - Aerial View</a:t>
            </a:r>
            <a:endParaRPr lang="en-US" b="0" dirty="0"/>
          </a:p>
          <a:p>
            <a:pPr eaLnBrk="1" hangingPunct="1"/>
            <a:endParaRPr lang="en-US" b="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Black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A9D59A-4F7C-7B49-9287-6F8F8DB47E39}" type="slidenum">
              <a:rPr lang="en-US" smtClean="0"/>
              <a:t>30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9017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5C243-F0ED-4446-8DFE-42CD8965678B}" type="datetimeFigureOut">
              <a:rPr lang="en-US" smtClean="0"/>
              <a:t>9/27/2013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9ECD76-BC6D-3E46-9246-0B4F35DAF1B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accent5">
              <a:lumMod val="60000"/>
              <a:lumOff val="4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39536"/>
            <a:ext cx="8382000" cy="952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34000" y="2731829"/>
            <a:ext cx="2819400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cap="small" dirty="0">
                <a:ln w="0" cap="rnd" cmpd="sng">
                  <a:noFill/>
                </a:ln>
                <a:solidFill>
                  <a:srgbClr val="006699"/>
                </a:solidFill>
                <a:latin typeface="Ubuntu" pitchFamily="34" charset="0"/>
              </a:rPr>
              <a:t>w</a:t>
            </a:r>
            <a:r>
              <a:rPr lang="en-US" sz="3200" cap="small" dirty="0" smtClean="0">
                <a:ln w="0" cap="rnd" cmpd="sng">
                  <a:noFill/>
                </a:ln>
                <a:solidFill>
                  <a:srgbClr val="006699"/>
                </a:solidFill>
                <a:latin typeface="Ubuntu" pitchFamily="34" charset="0"/>
              </a:rPr>
              <a:t>ith</a:t>
            </a:r>
            <a:r>
              <a:rPr lang="en-US" sz="4800" cap="small" dirty="0" smtClean="0">
                <a:ln w="12700" cap="rnd" cmpd="sng">
                  <a:noFill/>
                </a:ln>
                <a:solidFill>
                  <a:srgbClr val="006699"/>
                </a:solidFill>
                <a:latin typeface="Ubuntu" pitchFamily="34" charset="0"/>
              </a:rPr>
              <a:t> </a:t>
            </a:r>
          </a:p>
          <a:p>
            <a:r>
              <a:rPr lang="en-US" sz="6000" b="1" i="1" cap="all" dirty="0" smtClean="0">
                <a:ln w="12700" cap="rnd" cmpd="sng">
                  <a:noFill/>
                </a:ln>
                <a:solidFill>
                  <a:srgbClr val="006699"/>
                </a:solidFill>
                <a:effectLst/>
                <a:latin typeface="Ubuntu" pitchFamily="34" charset="0"/>
              </a:rPr>
              <a:t>Dr. </a:t>
            </a:r>
          </a:p>
          <a:p>
            <a:r>
              <a:rPr lang="en-US" sz="6000" b="1" i="1" cap="all" dirty="0" smtClean="0">
                <a:ln w="12700" cap="rnd" cmpd="sng">
                  <a:noFill/>
                </a:ln>
                <a:solidFill>
                  <a:srgbClr val="006699"/>
                </a:solidFill>
                <a:effectLst/>
                <a:latin typeface="Ubuntu" pitchFamily="34" charset="0"/>
              </a:rPr>
              <a:t>Billye </a:t>
            </a:r>
          </a:p>
          <a:p>
            <a:r>
              <a:rPr lang="en-US" sz="6000" b="1" i="1" cap="all" dirty="0" smtClean="0">
                <a:ln w="12700" cap="rnd" cmpd="sng">
                  <a:noFill/>
                </a:ln>
                <a:solidFill>
                  <a:srgbClr val="006699"/>
                </a:solidFill>
                <a:effectLst/>
                <a:latin typeface="Ubuntu" pitchFamily="34" charset="0"/>
              </a:rPr>
              <a:t>Brim</a:t>
            </a:r>
            <a:endParaRPr lang="en-US" sz="6000" b="1" i="1" cap="all" dirty="0">
              <a:ln w="12700" cap="rnd" cmpd="sng">
                <a:noFill/>
              </a:ln>
              <a:solidFill>
                <a:srgbClr val="006699"/>
              </a:solidFill>
              <a:effectLst/>
              <a:latin typeface="Ubuntu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9200" y="1667750"/>
            <a:ext cx="3962400" cy="4885449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828800"/>
            <a:ext cx="3657600" cy="4572000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00845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DDA7B9-8EA8-E244-BAB1-12FE9EFEDE95}" type="slidenum">
              <a:rPr lang="en-US"/>
              <a:pPr/>
              <a:t>2</a:t>
            </a:fld>
            <a:endParaRPr lang="en-US"/>
          </a:p>
        </p:txBody>
      </p:sp>
      <p:sp>
        <p:nvSpPr>
          <p:cNvPr id="4997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Map- Old Map-Leafs</a:t>
            </a:r>
          </a:p>
        </p:txBody>
      </p:sp>
      <p:pic>
        <p:nvPicPr>
          <p:cNvPr id="1026" name="Picture 2" descr="P:\Publications\Meetings, Schools\Eschatology Schools\Leaf map smal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8077200" cy="605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57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95932F-A78C-5C48-B141-B2C09E1946DE}" type="slidenum">
              <a:rPr lang="en-US"/>
              <a:pPr/>
              <a:t>3</a:t>
            </a:fld>
            <a:endParaRPr lang="en-US"/>
          </a:p>
        </p:txBody>
      </p:sp>
      <p:sp>
        <p:nvSpPr>
          <p:cNvPr id="1176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Time Lime</a:t>
            </a:r>
          </a:p>
        </p:txBody>
      </p:sp>
      <p:sp>
        <p:nvSpPr>
          <p:cNvPr id="1176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76580" name="Picture 4" descr="7 days cha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143000" y="-152400"/>
            <a:ext cx="10515600" cy="815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76581" name="Text Box 5"/>
          <p:cNvSpPr txBox="1">
            <a:spLocks noChangeArrowheads="1"/>
          </p:cNvSpPr>
          <p:nvPr/>
        </p:nvSpPr>
        <p:spPr bwMode="auto">
          <a:xfrm>
            <a:off x="6477000" y="1642646"/>
            <a:ext cx="163195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1600" dirty="0">
                <a:latin typeface="Lucida Calligraphy" pitchFamily="66" charset="0"/>
              </a:rPr>
              <a:t>End of </a:t>
            </a:r>
            <a:r>
              <a:rPr lang="en-US" sz="1600" dirty="0" smtClean="0">
                <a:latin typeface="Lucida Calligraphy" pitchFamily="66" charset="0"/>
              </a:rPr>
              <a:t>Days</a:t>
            </a:r>
            <a:endParaRPr lang="en-US" sz="1600" dirty="0">
              <a:latin typeface="Lucida Calligraphy" pitchFamily="66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\\10.1.1.68\storage\PartnerMeeting\Jewish Holidays-1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631"/>
          <a:stretch/>
        </p:blipFill>
        <p:spPr bwMode="auto">
          <a:xfrm>
            <a:off x="436562" y="685800"/>
            <a:ext cx="8250238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\\10.1.1.68\storage\PartnerMeeting\Jewish Holidays-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517"/>
          <a:stretch/>
        </p:blipFill>
        <p:spPr bwMode="auto">
          <a:xfrm>
            <a:off x="457200" y="914400"/>
            <a:ext cx="8250238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498503" y="762000"/>
            <a:ext cx="30640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(Beginning of Hebrew Months)</a:t>
            </a:r>
            <a:endParaRPr lang="en-US" dirty="0"/>
          </a:p>
        </p:txBody>
      </p:sp>
      <p:pic>
        <p:nvPicPr>
          <p:cNvPr id="3074" name="Picture 2" descr="\\10.1.1.68\storage\PartnerMeeting\Jewish Holidays-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21"/>
          <a:stretch/>
        </p:blipFill>
        <p:spPr bwMode="auto">
          <a:xfrm>
            <a:off x="457200" y="946666"/>
            <a:ext cx="8227343" cy="3549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 descr="\\10.1.1.68\storage\PartnerMeeting\Jewish Holidays-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766"/>
          <a:stretch/>
        </p:blipFill>
        <p:spPr bwMode="auto">
          <a:xfrm>
            <a:off x="381000" y="762000"/>
            <a:ext cx="83058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6.19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534400" cy="548639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6.3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5344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37.38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333999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0.56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85800"/>
            <a:ext cx="845820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1.5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762000"/>
            <a:ext cx="8686800" cy="5334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2.0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762000"/>
            <a:ext cx="8610600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300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 descr="Screen shot 2013-05-20 at 4.42.51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762000"/>
            <a:ext cx="8458200" cy="5410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P:\Publications\Meetings, Schools\Revelation School\Rev School handouts\Shmittah Year Chart correct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565" y="152400"/>
            <a:ext cx="8677835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823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:\Publications\Meetings, Schools\Revelation School\Rev School handouts\BloodMoo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2000"/>
            <a:ext cx="8260978" cy="464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606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:\Publications\Meetings, Schools\Revelation School\Rev School handouts\Menorah_Graphi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0" y="775822"/>
            <a:ext cx="9729788" cy="5472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36BEE4-C86B-BF47-8D9A-97BC14BA1440}" type="slidenum">
              <a:rPr lang="en-US"/>
              <a:pPr/>
              <a:t>18</a:t>
            </a:fld>
            <a:endParaRPr lang="en-US" dirty="0"/>
          </a:p>
        </p:txBody>
      </p:sp>
      <p:sp>
        <p:nvSpPr>
          <p:cNvPr id="20685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581400" y="2209800"/>
            <a:ext cx="10668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Daniel- Image from dream</a:t>
            </a:r>
          </a:p>
        </p:txBody>
      </p:sp>
      <p:pic>
        <p:nvPicPr>
          <p:cNvPr id="206851" name="Picture 1028" descr="da2-im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19072" y="76200"/>
            <a:ext cx="2848328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33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DC11B85-7CCB-D84E-B69D-6C632AB3F0E9}" type="slidenum">
              <a:rPr lang="en-US"/>
              <a:pPr/>
              <a:t>19</a:t>
            </a:fld>
            <a:endParaRPr lang="en-US"/>
          </a:p>
        </p:txBody>
      </p:sp>
      <p:sp>
        <p:nvSpPr>
          <p:cNvPr id="526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133600" y="1828800"/>
            <a:ext cx="5334000" cy="1752600"/>
          </a:xfrm>
        </p:spPr>
        <p:txBody>
          <a:bodyPr/>
          <a:lstStyle/>
          <a:p>
            <a:pPr eaLnBrk="1" hangingPunct="1"/>
            <a:r>
              <a:rPr lang="en-US"/>
              <a:t>Map- Arabic States/Jewish States</a:t>
            </a:r>
          </a:p>
        </p:txBody>
      </p:sp>
      <p:pic>
        <p:nvPicPr>
          <p:cNvPr id="526339" name="Picture 3" descr="Map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76200"/>
            <a:ext cx="7010400" cy="669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60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D0CB55-5798-7149-8BC9-53AF308672D8}" type="slidenum">
              <a:rPr lang="en-US"/>
              <a:pPr/>
              <a:t>20</a:t>
            </a:fld>
            <a:endParaRPr lang="en-US"/>
          </a:p>
        </p:txBody>
      </p:sp>
      <p:pic>
        <p:nvPicPr>
          <p:cNvPr id="537602" name="Picture 3" descr="westbank1"/>
          <p:cNvPicPr>
            <a:picLocks noChangeAspect="1" noChangeArrowheads="1"/>
          </p:cNvPicPr>
          <p:nvPr/>
        </p:nvPicPr>
        <p:blipFill>
          <a:blip r:embed="rId3">
            <a:lum contrast="12000"/>
          </a:blip>
          <a:srcRect/>
          <a:stretch>
            <a:fillRect/>
          </a:stretch>
        </p:blipFill>
        <p:spPr bwMode="auto">
          <a:xfrm>
            <a:off x="4571999" y="-1"/>
            <a:ext cx="4114801" cy="6885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7603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70104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Map- Mountains of Israel/West Bank</a:t>
            </a:r>
          </a:p>
        </p:txBody>
      </p:sp>
      <p:pic>
        <p:nvPicPr>
          <p:cNvPr id="537604" name="Picture 4" descr="mountains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0160" y="0"/>
            <a:ext cx="4149790" cy="6885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C0FEDEC-7723-EE4F-9AD4-35DB7A8357CB}" type="slidenum">
              <a:rPr lang="en-US"/>
              <a:pPr/>
              <a:t>21</a:t>
            </a:fld>
            <a:endParaRPr lang="en-US"/>
          </a:p>
        </p:txBody>
      </p:sp>
      <p:sp>
        <p:nvSpPr>
          <p:cNvPr id="93491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1752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/>
              <a:t>Maps- Israel &amp; Neighboring states</a:t>
            </a:r>
          </a:p>
        </p:txBody>
      </p:sp>
      <p:pic>
        <p:nvPicPr>
          <p:cNvPr id="934915" name="Picture 4" descr="israel_nbr9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36513"/>
            <a:ext cx="7086600" cy="685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577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94A25CDD-7482-7C48-B2F9-9A181A0F4F1B}" type="slidenum">
              <a:rPr lang="en-US"/>
              <a:pPr/>
              <a:t>22</a:t>
            </a:fld>
            <a:endParaRPr lang="en-US"/>
          </a:p>
        </p:txBody>
      </p:sp>
      <p:sp>
        <p:nvSpPr>
          <p:cNvPr id="66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Misgav Am-Soldier &amp; Dog</a:t>
            </a:r>
          </a:p>
        </p:txBody>
      </p:sp>
      <p:pic>
        <p:nvPicPr>
          <p:cNvPr id="664579" name="Picture 3" descr="Military Install Golan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85800" y="304800"/>
            <a:ext cx="7772400" cy="625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7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53523D2-9790-FA47-9501-1886B4F748EE}" type="slidenum">
              <a:rPr lang="en-US"/>
              <a:pPr/>
              <a:t>23</a:t>
            </a:fld>
            <a:endParaRPr lang="en-US"/>
          </a:p>
        </p:txBody>
      </p:sp>
      <p:sp>
        <p:nvSpPr>
          <p:cNvPr id="66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Misgav Am- Hezbollah Flag Distant</a:t>
            </a:r>
          </a:p>
        </p:txBody>
      </p:sp>
      <p:pic>
        <p:nvPicPr>
          <p:cNvPr id="668675" name="Picture 3" descr="Military Install Golan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304800"/>
            <a:ext cx="8001000" cy="624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25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0A5726-ABC2-3A4B-9EDC-FD30BB27B4B3}" type="slidenum">
              <a:rPr lang="en-US"/>
              <a:pPr/>
              <a:t>24</a:t>
            </a:fld>
            <a:endParaRPr lang="en-US"/>
          </a:p>
        </p:txBody>
      </p:sp>
      <p:sp>
        <p:nvSpPr>
          <p:cNvPr id="66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/>
              <a:t>Misgav Am- Hezbollah Flag Closeup</a:t>
            </a:r>
          </a:p>
        </p:txBody>
      </p:sp>
      <p:pic>
        <p:nvPicPr>
          <p:cNvPr id="666627" name="Picture 3" descr="Military Install Golan2"/>
          <p:cNvPicPr>
            <a:picLocks noChangeAspect="1" noChangeArrowheads="1"/>
          </p:cNvPicPr>
          <p:nvPr/>
        </p:nvPicPr>
        <p:blipFill>
          <a:blip r:embed="rId3">
            <a:lum bright="6000"/>
          </a:blip>
          <a:srcRect/>
          <a:stretch>
            <a:fillRect/>
          </a:stretch>
        </p:blipFill>
        <p:spPr bwMode="auto">
          <a:xfrm>
            <a:off x="533400" y="381000"/>
            <a:ext cx="8001000" cy="614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25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DFB55A7-5E2B-8049-BC3A-45391D930DCF}" type="slidenum">
              <a:rPr lang="en-US"/>
              <a:pPr/>
              <a:t>25</a:t>
            </a:fld>
            <a:endParaRPr lang="en-US"/>
          </a:p>
        </p:txBody>
      </p:sp>
      <p:sp>
        <p:nvSpPr>
          <p:cNvPr id="1248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Misgav Am billye/kids hills</a:t>
            </a:r>
          </a:p>
        </p:txBody>
      </p:sp>
      <p:sp>
        <p:nvSpPr>
          <p:cNvPr id="1248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24826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76200" y="381000"/>
            <a:ext cx="9259888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22C0B025-EC44-7346-8BEF-7FA1B9211945}" type="slidenum">
              <a:rPr lang="en-US"/>
              <a:pPr/>
              <a:t>26</a:t>
            </a:fld>
            <a:endParaRPr lang="en-US"/>
          </a:p>
        </p:txBody>
      </p:sp>
      <p:sp>
        <p:nvSpPr>
          <p:cNvPr id="95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Temple Mnt w/dome</a:t>
            </a:r>
          </a:p>
        </p:txBody>
      </p:sp>
      <p:sp>
        <p:nvSpPr>
          <p:cNvPr id="951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951300" name="Picture 4" descr="DSC0001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295400" y="-609600"/>
            <a:ext cx="10820400" cy="811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329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5353F87-F898-724A-B264-24AA123B9654}" type="slidenum">
              <a:rPr lang="en-US"/>
              <a:pPr/>
              <a:t>27</a:t>
            </a:fld>
            <a:endParaRPr lang="en-US"/>
          </a:p>
        </p:txBody>
      </p:sp>
      <p:sp>
        <p:nvSpPr>
          <p:cNvPr id="1123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Inside Dome</a:t>
            </a:r>
          </a:p>
        </p:txBody>
      </p:sp>
      <p:sp>
        <p:nvSpPr>
          <p:cNvPr id="1123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23332" name="Picture 4" descr="Rock+Piller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81000"/>
            <a:ext cx="9144000" cy="610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14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5B7198E-4149-5543-8746-C336271A3F0B}" type="slidenum">
              <a:rPr lang="en-US"/>
              <a:pPr/>
              <a:t>28</a:t>
            </a:fld>
            <a:endParaRPr lang="en-US"/>
          </a:p>
        </p:txBody>
      </p:sp>
      <p:sp>
        <p:nvSpPr>
          <p:cNvPr id="1158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Rock top-view</a:t>
            </a:r>
          </a:p>
        </p:txBody>
      </p:sp>
      <p:sp>
        <p:nvSpPr>
          <p:cNvPr id="1158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58148" name="Picture 4" descr="RockTopView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372600" cy="71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37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CFA9C2D-262E-F141-88CB-B564EFD5A6D1}" type="slidenum">
              <a:rPr lang="en-US"/>
              <a:pPr/>
              <a:t>29</a:t>
            </a:fld>
            <a:endParaRPr lang="en-US"/>
          </a:p>
        </p:txBody>
      </p:sp>
      <p:sp>
        <p:nvSpPr>
          <p:cNvPr id="1125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Migdal View</a:t>
            </a:r>
          </a:p>
        </p:txBody>
      </p:sp>
      <p:sp>
        <p:nvSpPr>
          <p:cNvPr id="1125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1125380" name="Picture 4" descr="Migda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685800"/>
            <a:ext cx="85344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684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1334</TotalTime>
  <Words>243</Words>
  <Application>Microsoft Office PowerPoint</Application>
  <PresentationFormat>On-screen Show (4:3)</PresentationFormat>
  <Paragraphs>88</Paragraphs>
  <Slides>30</Slides>
  <Notes>27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PowerPoint Presentation</vt:lpstr>
      <vt:lpstr>Map- Old Map-Leafs</vt:lpstr>
      <vt:lpstr>Time Lime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Daniel- Image from dream</vt:lpstr>
      <vt:lpstr>Map- Arabic States/Jewish States</vt:lpstr>
      <vt:lpstr>Map- Mountains of Israel/West Bank</vt:lpstr>
      <vt:lpstr>Maps- Israel &amp; Neighboring states</vt:lpstr>
      <vt:lpstr>Misgav Am-Soldier &amp; Dog</vt:lpstr>
      <vt:lpstr>Misgav Am- Hezbollah Flag Distant</vt:lpstr>
      <vt:lpstr>Misgav Am- Hezbollah Flag Closeup</vt:lpstr>
      <vt:lpstr>Misgav Am billye/kids hills</vt:lpstr>
      <vt:lpstr>Temple Mnt w/dome</vt:lpstr>
      <vt:lpstr>Inside Dome</vt:lpstr>
      <vt:lpstr>Rock top-view</vt:lpstr>
      <vt:lpstr>Migdal View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Randy Lofland</dc:creator>
  <cp:lastModifiedBy>Sue Lofland</cp:lastModifiedBy>
  <cp:revision>25</cp:revision>
  <cp:lastPrinted>2013-09-27T19:45:00Z</cp:lastPrinted>
  <dcterms:created xsi:type="dcterms:W3CDTF">2013-05-20T21:02:00Z</dcterms:created>
  <dcterms:modified xsi:type="dcterms:W3CDTF">2013-09-27T20:33:25Z</dcterms:modified>
</cp:coreProperties>
</file>